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5" d="100"/>
          <a:sy n="75" d="100"/>
        </p:scale>
        <p:origin x="-1854" y="15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D950F2C-63B8-4620-9E5F-58FA26293170}" type="datetimeFigureOut">
              <a:rPr lang="fa-IR" smtClean="0"/>
              <a:t>1437/04/29</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3E09C90-4613-4EE7-8477-2ABF352A4D64}" type="slidenum">
              <a:rPr lang="fa-IR" smtClean="0"/>
              <a:t>‹#›</a:t>
            </a:fld>
            <a:endParaRPr lang="fa-IR"/>
          </a:p>
        </p:txBody>
      </p:sp>
    </p:spTree>
    <p:extLst>
      <p:ext uri="{BB962C8B-B14F-4D97-AF65-F5344CB8AC3E}">
        <p14:creationId xmlns:p14="http://schemas.microsoft.com/office/powerpoint/2010/main" val="11042155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E4290-5E5D-46CA-8FBE-4E50C95C56BE}" type="slidenum">
              <a:rPr lang="en-US" smtClean="0"/>
              <a:t>1</a:t>
            </a:fld>
            <a:endParaRPr lang="en-US"/>
          </a:p>
        </p:txBody>
      </p:sp>
    </p:spTree>
    <p:extLst>
      <p:ext uri="{BB962C8B-B14F-4D97-AF65-F5344CB8AC3E}">
        <p14:creationId xmlns:p14="http://schemas.microsoft.com/office/powerpoint/2010/main" val="2399182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12.wdp"/><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15.wdp"/><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8.wdp"/><Relationship Id="rId4" Type="http://schemas.openxmlformats.org/officeDocument/2006/relationships/image" Target="../media/image27.jpeg"/><Relationship Id="rId9" Type="http://schemas.microsoft.com/office/2007/relationships/hdphoto" Target="../media/hdphoto20.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23.wdp"/><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26.wdp"/><Relationship Id="rId4" Type="http://schemas.openxmlformats.org/officeDocument/2006/relationships/image" Target="../media/image35.jpeg"/><Relationship Id="rId9" Type="http://schemas.microsoft.com/office/2007/relationships/hdphoto" Target="../media/hdphoto28.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9.wdp"/><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30.wdp"/><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406"/>
            <a:ext cx="8229600" cy="1862048"/>
          </a:xfr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11500" b="1" dirty="0">
                <a:ln/>
                <a:solidFill>
                  <a:srgbClr val="00B0F0"/>
                </a:solidFill>
                <a:latin typeface="IranNastaliq" pitchFamily="18" charset="0"/>
                <a:cs typeface="IranNastaliq" pitchFamily="18" charset="0"/>
              </a:rPr>
              <a:t>بسم الله الرحمن الرحیم </a:t>
            </a:r>
            <a:endParaRPr lang="en-US" sz="11500" b="1" dirty="0">
              <a:ln/>
              <a:solidFill>
                <a:srgbClr val="00B0F0"/>
              </a:solidFill>
              <a:latin typeface="IranNastaliq" pitchFamily="18" charset="0"/>
              <a:cs typeface="IranNastaliq" pitchFamily="18" charset="0"/>
            </a:endParaRPr>
          </a:p>
        </p:txBody>
      </p:sp>
      <p:sp>
        <p:nvSpPr>
          <p:cNvPr id="3" name="Content Placeholder 2"/>
          <p:cNvSpPr>
            <a:spLocks noGrp="1"/>
          </p:cNvSpPr>
          <p:nvPr>
            <p:ph idx="1"/>
          </p:nvPr>
        </p:nvSpPr>
        <p:spPr>
          <a:xfrm>
            <a:off x="457200" y="4876800"/>
            <a:ext cx="8229600" cy="838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fa-IR" b="1" dirty="0">
                <a:ln w="11430"/>
                <a:solidFill>
                  <a:srgbClr val="0070C0"/>
                </a:solidFill>
                <a:effectLst>
                  <a:outerShdw blurRad="50800" dist="39000" dir="5460000" algn="tl">
                    <a:srgbClr val="000000">
                      <a:alpha val="38000"/>
                    </a:srgbClr>
                  </a:outerShdw>
                </a:effectLst>
                <a:latin typeface="A Thuluth" pitchFamily="2" charset="-78"/>
                <a:cs typeface="A Thuluth" pitchFamily="2" charset="-78"/>
              </a:rPr>
              <a:t>قل سیروا فی الارض فانظروا کیف کان عاقبه </a:t>
            </a:r>
            <a:r>
              <a:rPr lang="fa-IR" b="1" dirty="0" smtClean="0">
                <a:ln w="11430"/>
                <a:solidFill>
                  <a:srgbClr val="0070C0"/>
                </a:solidFill>
                <a:effectLst>
                  <a:outerShdw blurRad="50800" dist="39000" dir="5460000" algn="tl">
                    <a:srgbClr val="000000">
                      <a:alpha val="38000"/>
                    </a:srgbClr>
                  </a:outerShdw>
                </a:effectLst>
                <a:latin typeface="A Thuluth" pitchFamily="2" charset="-78"/>
                <a:cs typeface="A Thuluth" pitchFamily="2" charset="-78"/>
              </a:rPr>
              <a:t>المکذبین</a:t>
            </a:r>
            <a:endParaRPr lang="en-US" b="1" dirty="0">
              <a:ln w="11430"/>
              <a:solidFill>
                <a:srgbClr val="0070C0"/>
              </a:solidFill>
              <a:effectLst>
                <a:outerShdw blurRad="50800" dist="39000" dir="5460000" algn="tl">
                  <a:srgbClr val="000000">
                    <a:alpha val="38000"/>
                  </a:srgbClr>
                </a:outerShdw>
              </a:effectLst>
              <a:latin typeface="A Thuluth" pitchFamily="2" charset="-78"/>
              <a:cs typeface="A Thuluth" pitchFamily="2" charset="-78"/>
            </a:endParaRPr>
          </a:p>
        </p:txBody>
      </p:sp>
    </p:spTree>
    <p:extLst>
      <p:ext uri="{BB962C8B-B14F-4D97-AF65-F5344CB8AC3E}">
        <p14:creationId xmlns:p14="http://schemas.microsoft.com/office/powerpoint/2010/main" val="201153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grpId="0" nodeType="afterEffect">
                                  <p:stCondLst>
                                    <p:cond delay="0"/>
                                  </p:stCondLst>
                                  <p:iterate type="wd">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right)">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581400"/>
            <a:ext cx="7315200" cy="1154097"/>
          </a:xfrm>
        </p:spPr>
        <p:txBody>
          <a:bodyPr>
            <a:normAutofit/>
          </a:bodyPr>
          <a:lstStyle/>
          <a:p>
            <a:pPr algn="ctr"/>
            <a:r>
              <a:rPr lang="fa-IR" sz="3600" b="1" dirty="0">
                <a:cs typeface="B Titr" pitchFamily="2" charset="-78"/>
              </a:rPr>
              <a:t>بازدید از دروازه ملی هند</a:t>
            </a:r>
            <a:endParaRPr lang="en-US" sz="3600" dirty="0">
              <a:cs typeface="B Titr" pitchFamily="2" charset="-78"/>
            </a:endParaRPr>
          </a:p>
        </p:txBody>
      </p:sp>
      <p:sp>
        <p:nvSpPr>
          <p:cNvPr id="5" name="Content Placeholder 4"/>
          <p:cNvSpPr>
            <a:spLocks noGrp="1"/>
          </p:cNvSpPr>
          <p:nvPr>
            <p:ph idx="1"/>
          </p:nvPr>
        </p:nvSpPr>
        <p:spPr>
          <a:xfrm>
            <a:off x="914400" y="4979633"/>
            <a:ext cx="7315200" cy="3021367"/>
          </a:xfrm>
        </p:spPr>
        <p:txBody>
          <a:bodyPr>
            <a:noAutofit/>
          </a:bodyPr>
          <a:lstStyle/>
          <a:p>
            <a:pPr marL="36576" indent="0" algn="just" rtl="1">
              <a:buNone/>
            </a:pPr>
            <a:r>
              <a:rPr lang="fa-IR" sz="2400" dirty="0" smtClean="0">
                <a:cs typeface="B Zar" pitchFamily="2" charset="-78"/>
              </a:rPr>
              <a:t>این </a:t>
            </a:r>
            <a:r>
              <a:rPr lang="fa-IR" sz="2400" dirty="0">
                <a:cs typeface="B Zar" pitchFamily="2" charset="-78"/>
              </a:rPr>
              <a:t>دروازه سنگی و مرتفع در </a:t>
            </a:r>
            <a:r>
              <a:rPr lang="fa-IR" sz="2400" dirty="0" smtClean="0">
                <a:cs typeface="B Zar" pitchFamily="2" charset="-78"/>
              </a:rPr>
              <a:t>بزرگ‌ترین </a:t>
            </a:r>
            <a:r>
              <a:rPr lang="fa-IR" sz="2400" dirty="0">
                <a:cs typeface="B Zar" pitchFamily="2" charset="-78"/>
              </a:rPr>
              <a:t>میدان شهر دهلی واقع  شده است. نکته قابل توجه آنکه اسامی کشته شدگان هندی جنگ جهانی دوم با ظرافت خاصی بر روی سنگ های این دروازه حکاکی شده است.</a:t>
            </a:r>
            <a:endParaRPr lang="en-US" sz="2400" dirty="0">
              <a:cs typeface="B Zar" pitchFamily="2" charset="-78"/>
            </a:endParaRPr>
          </a:p>
        </p:txBody>
      </p:sp>
    </p:spTree>
    <p:extLst>
      <p:ext uri="{BB962C8B-B14F-4D97-AF65-F5344CB8AC3E}">
        <p14:creationId xmlns:p14="http://schemas.microsoft.com/office/powerpoint/2010/main" val="8377792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INDIA\3-دهلی نو\2-دروازه هند\Mosavi (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9601"/>
            <a:ext cx="3391853" cy="6029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670369" y="3200400"/>
            <a:ext cx="5397431" cy="3566160"/>
          </a:xfrm>
          <a:prstGeom prst="rect">
            <a:avLst/>
          </a:prstGeom>
        </p:spPr>
      </p:pic>
      <p:pic>
        <p:nvPicPr>
          <p:cNvPr id="2052" name="Picture 4" descr="G:\INDIA\3-دهلی نو\2-دروازه هند\Mirbaba (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3468" y="59358"/>
            <a:ext cx="2184332" cy="2912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NDIA\3-دهلی نو\2-دروازه هند\H Ahmadi (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60960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05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inVertical)">
                                      <p:cBhvr>
                                        <p:cTn id="11" dur="500"/>
                                        <p:tgtEl>
                                          <p:spTgt spid="205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barn(inVertical)">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7315200" cy="1154097"/>
          </a:xfrm>
        </p:spPr>
        <p:txBody>
          <a:bodyPr>
            <a:normAutofit/>
          </a:bodyPr>
          <a:lstStyle/>
          <a:p>
            <a:pPr algn="ctr"/>
            <a:r>
              <a:rPr lang="fa-IR" sz="3600" b="1" dirty="0">
                <a:cs typeface="B Titr" pitchFamily="2" charset="-78"/>
              </a:rPr>
              <a:t>بازدید از معبد </a:t>
            </a:r>
            <a:r>
              <a:rPr lang="fa-IR" sz="3600" b="1" dirty="0" smtClean="0">
                <a:cs typeface="B Titr" pitchFamily="2" charset="-78"/>
              </a:rPr>
              <a:t>هندو (ویشنوئی)</a:t>
            </a:r>
            <a:endParaRPr lang="en-US" sz="3600" dirty="0">
              <a:cs typeface="B Titr" pitchFamily="2" charset="-78"/>
            </a:endParaRPr>
          </a:p>
        </p:txBody>
      </p:sp>
      <p:sp>
        <p:nvSpPr>
          <p:cNvPr id="5" name="Content Placeholder 4"/>
          <p:cNvSpPr>
            <a:spLocks noGrp="1"/>
          </p:cNvSpPr>
          <p:nvPr>
            <p:ph idx="1"/>
          </p:nvPr>
        </p:nvSpPr>
        <p:spPr>
          <a:xfrm>
            <a:off x="914400" y="1295400"/>
            <a:ext cx="7467600" cy="3021367"/>
          </a:xfrm>
        </p:spPr>
        <p:txBody>
          <a:bodyPr>
            <a:noAutofit/>
          </a:bodyPr>
          <a:lstStyle/>
          <a:p>
            <a:pPr marL="45720" indent="0" algn="just" rtl="1">
              <a:buNone/>
            </a:pPr>
            <a:r>
              <a:rPr lang="fa-IR" sz="2200" dirty="0" smtClean="0">
                <a:cs typeface="B Zar" pitchFamily="2" charset="-78"/>
              </a:rPr>
              <a:t>در راس نظام الهیاتی هندو برهمن قرار دارد. برهمن موجودی است که دارای صفات کمالی متعدد ولی غیر متشخص است. بهمین دلیل مجسمه ای از برهمن در معابد هندویی مشاهده نمی شود. در مرحله بعد برهما قرار دارد که همان تجلی برهمن در مقام خالقیت است. هندوها  معتقدند که برهمن در مقام خالقیت برهما را آفرید و او را از درون گل نیلوفر بیرون آورد. مجسمه های متعددی از برهما که بصورت چهار صورت وچهار دست ساخته شده است در معابد هندویی وجود داشته و مورد احترام قرار می گیرد. در مرحله سوم ایشته دوه  یعنی خدای برگزیده قرار دارد. هفتاد درصد هندوها ویشنو و سی درصد باقی مانده شیوا را به عنوان خدای برگزیده خود انتخاب کرده اند.در مراحل بعدی دوه‌ها (رب النوع ها) و دوته‌ها (خدایان فرعی) قرار دارند. در سراسر هندوستان معابد ویشنویی فراوانی قرار دارد که یکی از بزرگ‌ترین آنها در دهلی نو ساخته شده است و مورد بازدید دانش پژوهان قرار گرفت. در طول بازدید آقای دکتر خواص ضمن تشریح نظام الهیاتی یهود و آیین‌های آن به سوالات مختلف دوستان پاسخ گفتند.</a:t>
            </a:r>
          </a:p>
          <a:p>
            <a:pPr marL="45720" indent="0" algn="just" rtl="1">
              <a:buNone/>
            </a:pPr>
            <a:r>
              <a:rPr lang="fa-IR" sz="2200" dirty="0" smtClean="0">
                <a:cs typeface="B Zar" pitchFamily="2" charset="-78"/>
              </a:rPr>
              <a:t>گفتنی است با توجه به اینکه بیش از نود درصد آثار توریستی وجذاب هندوستان متعلق به دوران حاکمیت مسلمین است در سال‌های اخیر ثروتمندان هندویی سعی کرده‌اند با ساخت معابد زیبا و پرخرج این نسبت را بر هم بزنند.</a:t>
            </a:r>
            <a:endParaRPr lang="en-US" sz="2200" dirty="0">
              <a:cs typeface="B Zar" pitchFamily="2" charset="-78"/>
            </a:endParaRPr>
          </a:p>
        </p:txBody>
      </p:sp>
    </p:spTree>
    <p:extLst>
      <p:ext uri="{BB962C8B-B14F-4D97-AF65-F5344CB8AC3E}">
        <p14:creationId xmlns:p14="http://schemas.microsoft.com/office/powerpoint/2010/main" val="12825237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67200" y="3136900"/>
            <a:ext cx="4754880" cy="3566160"/>
          </a:xfrm>
          <a:prstGeom prst="rect">
            <a:avLst/>
          </a:prstGeom>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228600" y="152400"/>
            <a:ext cx="39624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6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979503"/>
            <a:ext cx="7315200" cy="1154097"/>
          </a:xfrm>
        </p:spPr>
        <p:txBody>
          <a:bodyPr>
            <a:normAutofit/>
          </a:bodyPr>
          <a:lstStyle/>
          <a:p>
            <a:pPr algn="ctr"/>
            <a:r>
              <a:rPr lang="fa-IR" sz="3600" b="1" dirty="0">
                <a:cs typeface="B Titr" pitchFamily="2" charset="-78"/>
              </a:rPr>
              <a:t>بازدید از </a:t>
            </a:r>
            <a:r>
              <a:rPr lang="fa-IR" sz="3600" b="1" dirty="0" smtClean="0">
                <a:cs typeface="B Titr" pitchFamily="2" charset="-78"/>
              </a:rPr>
              <a:t>قُطُب </a:t>
            </a:r>
            <a:r>
              <a:rPr lang="fa-IR" sz="3600" b="1" dirty="0">
                <a:cs typeface="B Titr" pitchFamily="2" charset="-78"/>
              </a:rPr>
              <a:t>منار</a:t>
            </a:r>
            <a:endParaRPr lang="en-US" sz="3600" dirty="0">
              <a:cs typeface="B Titr" pitchFamily="2" charset="-78"/>
            </a:endParaRPr>
          </a:p>
        </p:txBody>
      </p:sp>
      <p:sp>
        <p:nvSpPr>
          <p:cNvPr id="5" name="Content Placeholder 4"/>
          <p:cNvSpPr>
            <a:spLocks noGrp="1"/>
          </p:cNvSpPr>
          <p:nvPr>
            <p:ph idx="1"/>
          </p:nvPr>
        </p:nvSpPr>
        <p:spPr>
          <a:xfrm>
            <a:off x="914400" y="2236433"/>
            <a:ext cx="7467600" cy="3021367"/>
          </a:xfrm>
        </p:spPr>
        <p:txBody>
          <a:bodyPr>
            <a:noAutofit/>
          </a:bodyPr>
          <a:lstStyle/>
          <a:p>
            <a:pPr marL="45720" indent="0" algn="just" rtl="1">
              <a:buNone/>
            </a:pPr>
            <a:r>
              <a:rPr lang="fa-IR" sz="2400" dirty="0">
                <a:cs typeface="B Zar" pitchFamily="2" charset="-78"/>
              </a:rPr>
              <a:t>قطب منار </a:t>
            </a:r>
            <a:r>
              <a:rPr lang="fa-IR" sz="2400" dirty="0" smtClean="0">
                <a:cs typeface="B Zar" pitchFamily="2" charset="-78"/>
              </a:rPr>
              <a:t>بلندترین </a:t>
            </a:r>
            <a:r>
              <a:rPr lang="fa-IR" sz="2400" dirty="0">
                <a:cs typeface="B Zar" pitchFamily="2" charset="-78"/>
              </a:rPr>
              <a:t>مناره جهان اسلام است که با ارتفاع بیش از 72 متر و قطر 14 متر در جنوب غربی شهر دهلی واقع شده است</a:t>
            </a:r>
            <a:r>
              <a:rPr lang="fa-IR" sz="2400" dirty="0" smtClean="0">
                <a:cs typeface="B Zar" pitchFamily="2" charset="-78"/>
              </a:rPr>
              <a:t>. در </a:t>
            </a:r>
            <a:r>
              <a:rPr lang="fa-IR" sz="2400" dirty="0">
                <a:cs typeface="B Zar" pitchFamily="2" charset="-78"/>
              </a:rPr>
              <a:t>سال 587 هجری قمری قطب الدین ایبک از سلاطین ترک مسلمان قصد ساخت مسجد عظیمی را در دهلی نمود که عمر او کفاف نداد </a:t>
            </a:r>
            <a:r>
              <a:rPr lang="fa-IR" sz="2400" dirty="0" smtClean="0">
                <a:cs typeface="B Zar" pitchFamily="2" charset="-78"/>
              </a:rPr>
              <a:t>و تنها </a:t>
            </a:r>
            <a:r>
              <a:rPr lang="fa-IR" sz="2400" dirty="0">
                <a:cs typeface="B Zar" pitchFamily="2" charset="-78"/>
              </a:rPr>
              <a:t>موفق به تکمیل یک منار شد و منار دوم و هم چنین مسجد آن نیمه تمام باقی ماند</a:t>
            </a:r>
            <a:r>
              <a:rPr lang="fa-IR" sz="2400" dirty="0" smtClean="0">
                <a:cs typeface="B Zar" pitchFamily="2" charset="-78"/>
              </a:rPr>
              <a:t>. این </a:t>
            </a:r>
            <a:r>
              <a:rPr lang="fa-IR" sz="2400" dirty="0">
                <a:cs typeface="B Zar" pitchFamily="2" charset="-78"/>
              </a:rPr>
              <a:t>منار که اینک به </a:t>
            </a:r>
            <a:r>
              <a:rPr lang="fa-IR" sz="2400" dirty="0" smtClean="0">
                <a:cs typeface="B Zar" pitchFamily="2" charset="-78"/>
              </a:rPr>
              <a:t>قُطُب </a:t>
            </a:r>
            <a:r>
              <a:rPr lang="fa-IR" sz="2400" dirty="0">
                <a:cs typeface="B Zar" pitchFamily="2" charset="-78"/>
              </a:rPr>
              <a:t>منار مشهور است از مهم ترین آثار باستانی هند به شمار </a:t>
            </a:r>
            <a:r>
              <a:rPr lang="fa-IR" sz="2400" dirty="0" smtClean="0">
                <a:cs typeface="B Zar" pitchFamily="2" charset="-78"/>
              </a:rPr>
              <a:t>می‌رود </a:t>
            </a:r>
            <a:r>
              <a:rPr lang="fa-IR" sz="2400" dirty="0">
                <a:cs typeface="B Zar" pitchFamily="2" charset="-78"/>
              </a:rPr>
              <a:t>که مورد بازدید دانش پژوهان قرار گرفت</a:t>
            </a:r>
            <a:r>
              <a:rPr lang="fa-IR" sz="2400" dirty="0" smtClean="0">
                <a:cs typeface="B Zar" pitchFamily="2" charset="-78"/>
              </a:rPr>
              <a:t>. این </a:t>
            </a:r>
            <a:r>
              <a:rPr lang="fa-IR" sz="2400" dirty="0">
                <a:cs typeface="B Zar" pitchFamily="2" charset="-78"/>
              </a:rPr>
              <a:t>منار به طور کامل از سنگ تراشیده شده و در تمام دیواره های سرخ رنگ آن آیات الهی و کلمه طیبه </a:t>
            </a:r>
            <a:r>
              <a:rPr lang="fa-IR" sz="2400" dirty="0" smtClean="0">
                <a:cs typeface="B Zar" pitchFamily="2" charset="-78"/>
              </a:rPr>
              <a:t>«لااله الاالله» </a:t>
            </a:r>
            <a:r>
              <a:rPr lang="fa-IR" sz="2400" dirty="0">
                <a:cs typeface="B Zar" pitchFamily="2" charset="-78"/>
              </a:rPr>
              <a:t>حک شده است.</a:t>
            </a:r>
          </a:p>
          <a:p>
            <a:pPr marL="45720" indent="0" algn="just" rtl="1">
              <a:buNone/>
            </a:pPr>
            <a:r>
              <a:rPr lang="fa-IR" sz="2400" dirty="0">
                <a:cs typeface="B Zar" pitchFamily="2" charset="-78"/>
              </a:rPr>
              <a:t>نکته جالب آنکه قطب الدین هشتاد بت خانه را تخریب نمود تا از سنگ آنها ساختمان الهی مسجد را بنا نهد لذا </a:t>
            </a:r>
            <a:r>
              <a:rPr lang="fa-IR" sz="2400" dirty="0" smtClean="0">
                <a:cs typeface="B Zar" pitchFamily="2" charset="-78"/>
              </a:rPr>
              <a:t>در برخی سنگ‌های </a:t>
            </a:r>
            <a:r>
              <a:rPr lang="fa-IR" sz="2400" dirty="0">
                <a:cs typeface="B Zar" pitchFamily="2" charset="-78"/>
              </a:rPr>
              <a:t>ساختمان نیمه تمام مسجد برخی علایم ونقوش هندویی </a:t>
            </a:r>
            <a:r>
              <a:rPr lang="fa-IR" sz="2400" dirty="0" smtClean="0">
                <a:cs typeface="B Zar" pitchFamily="2" charset="-78"/>
              </a:rPr>
              <a:t>نیز به </a:t>
            </a:r>
            <a:r>
              <a:rPr lang="fa-IR" sz="2400" dirty="0">
                <a:cs typeface="B Zar" pitchFamily="2" charset="-78"/>
              </a:rPr>
              <a:t>چشم </a:t>
            </a:r>
            <a:r>
              <a:rPr lang="fa-IR" sz="2400" dirty="0" smtClean="0">
                <a:cs typeface="B Zar" pitchFamily="2" charset="-78"/>
              </a:rPr>
              <a:t>می‌خورد</a:t>
            </a:r>
            <a:r>
              <a:rPr lang="fa-IR" sz="2400" dirty="0">
                <a:cs typeface="B Zar" pitchFamily="2" charset="-78"/>
              </a:rPr>
              <a:t>.</a:t>
            </a:r>
          </a:p>
        </p:txBody>
      </p:sp>
    </p:spTree>
    <p:extLst>
      <p:ext uri="{BB962C8B-B14F-4D97-AF65-F5344CB8AC3E}">
        <p14:creationId xmlns:p14="http://schemas.microsoft.com/office/powerpoint/2010/main" val="911326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8820" t="13633" r="26257" b="-13140"/>
          <a:stretch/>
        </p:blipFill>
        <p:spPr bwMode="auto">
          <a:xfrm>
            <a:off x="76200" y="304800"/>
            <a:ext cx="3060000" cy="739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 r="2683"/>
          <a:stretch/>
        </p:blipFill>
        <p:spPr>
          <a:xfrm>
            <a:off x="3276600" y="1371600"/>
            <a:ext cx="5791200" cy="4463184"/>
          </a:xfrm>
          <a:prstGeom prst="rect">
            <a:avLst/>
          </a:prstGeom>
        </p:spPr>
      </p:pic>
    </p:spTree>
    <p:extLst>
      <p:ext uri="{BB962C8B-B14F-4D97-AF65-F5344CB8AC3E}">
        <p14:creationId xmlns:p14="http://schemas.microsoft.com/office/powerpoint/2010/main" val="2923728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152399" y="152400"/>
            <a:ext cx="4343401" cy="5791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648200" y="990600"/>
            <a:ext cx="4343399"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2201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inVertical)">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7315200" cy="1154097"/>
          </a:xfrm>
        </p:spPr>
        <p:txBody>
          <a:bodyPr>
            <a:normAutofit/>
          </a:bodyPr>
          <a:lstStyle/>
          <a:p>
            <a:pPr algn="ctr"/>
            <a:r>
              <a:rPr lang="fa-IR" sz="3600" b="1" dirty="0">
                <a:cs typeface="B Titr" pitchFamily="2" charset="-78"/>
              </a:rPr>
              <a:t>بازدید از معبد </a:t>
            </a:r>
            <a:r>
              <a:rPr lang="fa-IR" sz="3600" b="1" dirty="0" smtClean="0">
                <a:cs typeface="B Titr" pitchFamily="2" charset="-78"/>
              </a:rPr>
              <a:t>سیک‌ها</a:t>
            </a:r>
            <a:endParaRPr lang="en-US" sz="3600" dirty="0">
              <a:cs typeface="B Titr" pitchFamily="2" charset="-78"/>
            </a:endParaRPr>
          </a:p>
        </p:txBody>
      </p:sp>
      <p:sp>
        <p:nvSpPr>
          <p:cNvPr id="5" name="Content Placeholder 4"/>
          <p:cNvSpPr>
            <a:spLocks noGrp="1"/>
          </p:cNvSpPr>
          <p:nvPr>
            <p:ph idx="1"/>
          </p:nvPr>
        </p:nvSpPr>
        <p:spPr>
          <a:xfrm>
            <a:off x="914400" y="1295400"/>
            <a:ext cx="7467600" cy="3021367"/>
          </a:xfrm>
        </p:spPr>
        <p:txBody>
          <a:bodyPr>
            <a:noAutofit/>
          </a:bodyPr>
          <a:lstStyle/>
          <a:p>
            <a:pPr marL="45720" indent="0" algn="just" rtl="1">
              <a:buNone/>
            </a:pPr>
            <a:r>
              <a:rPr lang="fa-IR" sz="2100" dirty="0">
                <a:cs typeface="B Zar" pitchFamily="2" charset="-78"/>
              </a:rPr>
              <a:t>آیین سیک سابقه ای پانصد ساله دارد. شخصی بنام کبیر که هندوزاده اما تربیت یافته خانواده‌ای مسلمان بود در سال 1464در تلاش برآمد تا با تشکیل آیینی جدید بین اسلام و هندوئیسم جمع نماید.او شاگردانی داشت که مهم‌ترین آنان شخصی بنام نانک است. نانک عملا دین سیک را بنیان نهاد که تلفیقی از احکام اسلام و هندوئیسم است .سیک در لغت به معنای شاگرد است.</a:t>
            </a:r>
            <a:endParaRPr lang="en-US" sz="2100" dirty="0">
              <a:cs typeface="B Zar" pitchFamily="2" charset="-78"/>
            </a:endParaRPr>
          </a:p>
          <a:p>
            <a:pPr marL="45720" indent="0" algn="just" rtl="1">
              <a:buNone/>
            </a:pPr>
            <a:r>
              <a:rPr lang="fa-IR" sz="2100" dirty="0">
                <a:cs typeface="B Zar" pitchFamily="2" charset="-78"/>
              </a:rPr>
              <a:t>امروزه کتاب مقدس سیک‌ها تنها منبع هدایت آنان به شمار می‌رود که روزانه طی مراسم خاصی از جایگاه مخصوص خارج و با قرائت فواصلی از آن که همراه با نواختن موسیقی سنتی است، شب هنگام به جایگاه باز گردانده می‌شود. سیک‌ها واجبات منحصر به فردی دارند که جمله‌ای از آنها عبارتند از:1ـ بستن دائمی عمامه 2ـ باقی گذاشتن موی سر و صورت وحرمت کوتاه کردن آن 3ـ پوشیدن شلوارک 4ـ همراه داشتن شانه و خنجر 5ـ داشتن النگو. هم چنین هنگام حضور در معبد سیک‌ها باید سر، پوشیده باشد.</a:t>
            </a:r>
            <a:endParaRPr lang="en-US" sz="2100" dirty="0">
              <a:cs typeface="B Zar" pitchFamily="2" charset="-78"/>
            </a:endParaRPr>
          </a:p>
          <a:p>
            <a:pPr marL="45720" indent="0" algn="just" rtl="1">
              <a:buNone/>
            </a:pPr>
            <a:r>
              <a:rPr lang="fa-IR" sz="2100" dirty="0">
                <a:cs typeface="B Zar" pitchFamily="2" charset="-78"/>
              </a:rPr>
              <a:t>اگر چه اکثریت سیک‌ها در ایالت پنجاب پاکستان ساکن هستند اما در هندوستان دارای قدرت سیاسی و اقتصادی فوق العاده‌ای هستند و بسیاری از کارخانجات صنعتی را در دست دارند.</a:t>
            </a:r>
            <a:endParaRPr lang="en-US" sz="2100" dirty="0">
              <a:cs typeface="B Zar" pitchFamily="2" charset="-78"/>
            </a:endParaRPr>
          </a:p>
          <a:p>
            <a:pPr marL="45720" indent="0" algn="just" rtl="1">
              <a:buNone/>
            </a:pPr>
            <a:r>
              <a:rPr lang="fa-IR" sz="2100" dirty="0">
                <a:cs typeface="B Zar" pitchFamily="2" charset="-78"/>
              </a:rPr>
              <a:t>دانش پژوهان ضمن حضور در معبد بزرگ سیک‌ها در شهر دهلی از نزدیک با مراسم آنان آشنا شدند. مسئولین معبد با اطلاع از حضور هیئت ایرانی در محل ضمن استقبال از دانش پژوهان جزوه‌هایی درباره آیین سیک را به آنان اهداء نمودند.</a:t>
            </a:r>
            <a:endParaRPr lang="en-US" sz="2100" dirty="0">
              <a:cs typeface="B Zar" pitchFamily="2" charset="-78"/>
            </a:endParaRPr>
          </a:p>
        </p:txBody>
      </p:sp>
    </p:spTree>
    <p:extLst>
      <p:ext uri="{BB962C8B-B14F-4D97-AF65-F5344CB8AC3E}">
        <p14:creationId xmlns:p14="http://schemas.microsoft.com/office/powerpoint/2010/main" val="38831331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600" y="3812381"/>
            <a:ext cx="8686800" cy="2886551"/>
          </a:xfrm>
          <a:prstGeom prst="rect">
            <a:avLst/>
          </a:prstGeom>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914400" y="76200"/>
            <a:ext cx="7315200" cy="359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883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436703"/>
            <a:ext cx="7315200" cy="1154097"/>
          </a:xfrm>
        </p:spPr>
        <p:txBody>
          <a:bodyPr>
            <a:normAutofit/>
          </a:bodyPr>
          <a:lstStyle/>
          <a:p>
            <a:pPr algn="ctr"/>
            <a:r>
              <a:rPr lang="fa-IR" sz="3600" b="1" dirty="0">
                <a:cs typeface="B Titr" pitchFamily="2" charset="-78"/>
              </a:rPr>
              <a:t>خانه فرهنگ جمهوری اسلامی ایران</a:t>
            </a:r>
          </a:p>
        </p:txBody>
      </p:sp>
      <p:sp>
        <p:nvSpPr>
          <p:cNvPr id="5" name="Content Placeholder 4"/>
          <p:cNvSpPr>
            <a:spLocks noGrp="1"/>
          </p:cNvSpPr>
          <p:nvPr>
            <p:ph idx="1"/>
          </p:nvPr>
        </p:nvSpPr>
        <p:spPr>
          <a:xfrm>
            <a:off x="609600" y="2743200"/>
            <a:ext cx="8001000" cy="3021367"/>
          </a:xfrm>
        </p:spPr>
        <p:txBody>
          <a:bodyPr>
            <a:noAutofit/>
          </a:bodyPr>
          <a:lstStyle/>
          <a:p>
            <a:pPr marL="45720" indent="0" algn="just" rtl="1">
              <a:buNone/>
            </a:pPr>
            <a:r>
              <a:rPr lang="fa-IR" sz="2200" dirty="0">
                <a:cs typeface="B Zar" pitchFamily="2" charset="-78"/>
              </a:rPr>
              <a:t>از جذاب‌ترین قسمت‌های اردو حضور در خانه فرهنگ جمهوری اسلامی ایران و استفاده از محضر دکتر خواجه پیری ریاست مرکز بین المللی میکروفیلم نور بود. این مرکز با قدمتی بیش از دو دهه در راستای حفظ و نگهداری کتب خطی شیعی و غیر شیعی تاسیس شده و تاکنون میکرو فیلم بیش از شصت هزار کتاب خطی تهیه شده است.</a:t>
            </a:r>
          </a:p>
          <a:p>
            <a:pPr marL="45720" indent="0" algn="just" rtl="1">
              <a:buNone/>
            </a:pPr>
            <a:r>
              <a:rPr lang="fa-IR" sz="2200" dirty="0">
                <a:cs typeface="B Zar" pitchFamily="2" charset="-78"/>
              </a:rPr>
              <a:t>در ابتدای جلسه حجت الاسلام حقانی ضمن معرفی دانش پژوهان اهداف سفر به هندوستان را برشمردند.در ادامه دکتر خواجه پیری طی سخنانی با مقایسه وضعیت گذشته و حال شیعیان هند خواستار توجه جدی و حساب شده حوزه علمیه قم نسبت به تاریخ و جامعه شناسی شیعیان هند شد تا بر پایه نتایج آن، برنامه‌های میان مدت و دراز مدت در هند ثمر دهد و موفقیت‌های محسوس به دست آید.  </a:t>
            </a:r>
          </a:p>
          <a:p>
            <a:pPr marL="45720" indent="0" algn="just" rtl="1">
              <a:buNone/>
            </a:pPr>
            <a:r>
              <a:rPr lang="fa-IR" sz="2200" dirty="0">
                <a:cs typeface="B Zar" pitchFamily="2" charset="-78"/>
              </a:rPr>
              <a:t>هم‌چنین دانش پژوهان بعد از استماع سخنان کوتاه رئیس خانه فرهنگ ایران، شام را در همان محل صرف نمودند.</a:t>
            </a:r>
          </a:p>
        </p:txBody>
      </p:sp>
    </p:spTree>
    <p:extLst>
      <p:ext uri="{BB962C8B-B14F-4D97-AF65-F5344CB8AC3E}">
        <p14:creationId xmlns:p14="http://schemas.microsoft.com/office/powerpoint/2010/main" val="26504800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52600"/>
            <a:ext cx="7772400" cy="3757540"/>
          </a:xfrm>
        </p:spPr>
        <p:txBody>
          <a:bodyPr tIns="108000" bIns="108000">
            <a:spAutoFit/>
          </a:bodyPr>
          <a:lstStyle/>
          <a:p>
            <a:pPr algn="ctr">
              <a:lnSpc>
                <a:spcPct val="150000"/>
              </a:lnSpc>
            </a:pPr>
            <a:r>
              <a:rPr lang="fa-IR" sz="8000" b="1" dirty="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گزارش سفرگروه </a:t>
            </a:r>
            <a:r>
              <a:rPr lang="fa-IR" sz="8000" b="1" dirty="0" smtClean="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کلام  به </a:t>
            </a:r>
            <a:r>
              <a:rPr lang="fa-IR" sz="8000" b="1" dirty="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کشور </a:t>
            </a:r>
            <a:r>
              <a:rPr lang="fa-IR" sz="8000" b="1" dirty="0" smtClean="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  هندوستان</a:t>
            </a:r>
            <a:br>
              <a:rPr lang="fa-IR" sz="8000" b="1" dirty="0" smtClean="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br>
            <a:r>
              <a:rPr lang="fa-IR" sz="8000" b="1" dirty="0" smtClean="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 </a:t>
            </a:r>
            <a:r>
              <a:rPr lang="fa-IR" sz="8000" b="1" dirty="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اردبیهشت </a:t>
            </a:r>
            <a:r>
              <a:rPr lang="fa-IR" sz="8000" b="1" dirty="0" smtClean="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rPr>
              <a:t>1391</a:t>
            </a:r>
            <a:endParaRPr lang="fa-IR" sz="8000" b="1" dirty="0">
              <a:ln w="17780" cmpd="sng">
                <a:solidFill>
                  <a:schemeClr val="accent1">
                    <a:tint val="3000"/>
                  </a:schemeClr>
                </a:solidFill>
                <a:prstDash val="solid"/>
                <a:miter lim="800000"/>
              </a:ln>
              <a:solidFill>
                <a:srgbClr val="C00000"/>
              </a:solidFill>
              <a:effectLst>
                <a:outerShdw blurRad="55000" dist="50800" dir="5400000" algn="tl">
                  <a:srgbClr val="000000">
                    <a:alpha val="33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797532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 b="-1892"/>
          <a:stretch/>
        </p:blipFill>
        <p:spPr bwMode="auto">
          <a:xfrm>
            <a:off x="152400" y="76200"/>
            <a:ext cx="4088282"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2920" y="3200400"/>
            <a:ext cx="4754880" cy="3566160"/>
          </a:xfrm>
          <a:prstGeom prst="rect">
            <a:avLst/>
          </a:prstGeom>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52400" y="4114800"/>
            <a:ext cx="4088282" cy="2299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46219" y="105194"/>
            <a:ext cx="4088282" cy="306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92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arn(inVertical)">
                                      <p:cBhvr>
                                        <p:cTn id="15" dur="500"/>
                                        <p:tgtEl>
                                          <p:spTgt spid="205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200" y="457200"/>
            <a:ext cx="9025060" cy="5943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Oval 3"/>
          <p:cNvSpPr/>
          <p:nvPr/>
        </p:nvSpPr>
        <p:spPr>
          <a:xfrm>
            <a:off x="2319670" y="1479697"/>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Freeform 4"/>
          <p:cNvSpPr/>
          <p:nvPr/>
        </p:nvSpPr>
        <p:spPr>
          <a:xfrm>
            <a:off x="1219200" y="1600200"/>
            <a:ext cx="1075660" cy="1474382"/>
          </a:xfrm>
          <a:custGeom>
            <a:avLst/>
            <a:gdLst>
              <a:gd name="connsiteX0" fmla="*/ 1190846 w 1190846"/>
              <a:gd name="connsiteY0" fmla="*/ 0 h 1459426"/>
              <a:gd name="connsiteX1" fmla="*/ 1127051 w 1190846"/>
              <a:gd name="connsiteY1" fmla="*/ 85061 h 1459426"/>
              <a:gd name="connsiteX2" fmla="*/ 1095153 w 1190846"/>
              <a:gd name="connsiteY2" fmla="*/ 106326 h 1459426"/>
              <a:gd name="connsiteX3" fmla="*/ 1010093 w 1190846"/>
              <a:gd name="connsiteY3" fmla="*/ 127591 h 1459426"/>
              <a:gd name="connsiteX4" fmla="*/ 946297 w 1190846"/>
              <a:gd name="connsiteY4" fmla="*/ 170121 h 1459426"/>
              <a:gd name="connsiteX5" fmla="*/ 914400 w 1190846"/>
              <a:gd name="connsiteY5" fmla="*/ 233917 h 1459426"/>
              <a:gd name="connsiteX6" fmla="*/ 893134 w 1190846"/>
              <a:gd name="connsiteY6" fmla="*/ 255182 h 1459426"/>
              <a:gd name="connsiteX7" fmla="*/ 871869 w 1190846"/>
              <a:gd name="connsiteY7" fmla="*/ 287079 h 1459426"/>
              <a:gd name="connsiteX8" fmla="*/ 839972 w 1190846"/>
              <a:gd name="connsiteY8" fmla="*/ 308344 h 1459426"/>
              <a:gd name="connsiteX9" fmla="*/ 786809 w 1190846"/>
              <a:gd name="connsiteY9" fmla="*/ 350875 h 1459426"/>
              <a:gd name="connsiteX10" fmla="*/ 733646 w 1190846"/>
              <a:gd name="connsiteY10" fmla="*/ 404038 h 1459426"/>
              <a:gd name="connsiteX11" fmla="*/ 669851 w 1190846"/>
              <a:gd name="connsiteY11" fmla="*/ 425303 h 1459426"/>
              <a:gd name="connsiteX12" fmla="*/ 616688 w 1190846"/>
              <a:gd name="connsiteY12" fmla="*/ 489098 h 1459426"/>
              <a:gd name="connsiteX13" fmla="*/ 542260 w 1190846"/>
              <a:gd name="connsiteY13" fmla="*/ 520996 h 1459426"/>
              <a:gd name="connsiteX14" fmla="*/ 510362 w 1190846"/>
              <a:gd name="connsiteY14" fmla="*/ 552893 h 1459426"/>
              <a:gd name="connsiteX15" fmla="*/ 457200 w 1190846"/>
              <a:gd name="connsiteY15" fmla="*/ 616689 h 1459426"/>
              <a:gd name="connsiteX16" fmla="*/ 446567 w 1190846"/>
              <a:gd name="connsiteY16" fmla="*/ 648586 h 1459426"/>
              <a:gd name="connsiteX17" fmla="*/ 382772 w 1190846"/>
              <a:gd name="connsiteY17" fmla="*/ 744279 h 1459426"/>
              <a:gd name="connsiteX18" fmla="*/ 361507 w 1190846"/>
              <a:gd name="connsiteY18" fmla="*/ 776177 h 1459426"/>
              <a:gd name="connsiteX19" fmla="*/ 297711 w 1190846"/>
              <a:gd name="connsiteY19" fmla="*/ 818707 h 1459426"/>
              <a:gd name="connsiteX20" fmla="*/ 276446 w 1190846"/>
              <a:gd name="connsiteY20" fmla="*/ 850605 h 1459426"/>
              <a:gd name="connsiteX21" fmla="*/ 255181 w 1190846"/>
              <a:gd name="connsiteY21" fmla="*/ 914400 h 1459426"/>
              <a:gd name="connsiteX22" fmla="*/ 233916 w 1190846"/>
              <a:gd name="connsiteY22" fmla="*/ 978196 h 1459426"/>
              <a:gd name="connsiteX23" fmla="*/ 202018 w 1190846"/>
              <a:gd name="connsiteY23" fmla="*/ 1095154 h 1459426"/>
              <a:gd name="connsiteX24" fmla="*/ 191386 w 1190846"/>
              <a:gd name="connsiteY24" fmla="*/ 1169582 h 1459426"/>
              <a:gd name="connsiteX25" fmla="*/ 159488 w 1190846"/>
              <a:gd name="connsiteY25" fmla="*/ 1265275 h 1459426"/>
              <a:gd name="connsiteX26" fmla="*/ 148855 w 1190846"/>
              <a:gd name="connsiteY26" fmla="*/ 1297172 h 1459426"/>
              <a:gd name="connsiteX27" fmla="*/ 138223 w 1190846"/>
              <a:gd name="connsiteY27" fmla="*/ 1329070 h 1459426"/>
              <a:gd name="connsiteX28" fmla="*/ 95693 w 1190846"/>
              <a:gd name="connsiteY28" fmla="*/ 1392865 h 1459426"/>
              <a:gd name="connsiteX29" fmla="*/ 53162 w 1190846"/>
              <a:gd name="connsiteY29" fmla="*/ 1456661 h 1459426"/>
              <a:gd name="connsiteX30" fmla="*/ 0 w 1190846"/>
              <a:gd name="connsiteY30" fmla="*/ 1456661 h 14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0846" h="1459426">
                <a:moveTo>
                  <a:pt x="1190846" y="0"/>
                </a:moveTo>
                <a:cubicBezTo>
                  <a:pt x="1163998" y="44746"/>
                  <a:pt x="1164257" y="54055"/>
                  <a:pt x="1127051" y="85061"/>
                </a:cubicBezTo>
                <a:cubicBezTo>
                  <a:pt x="1117234" y="93242"/>
                  <a:pt x="1107162" y="101959"/>
                  <a:pt x="1095153" y="106326"/>
                </a:cubicBezTo>
                <a:cubicBezTo>
                  <a:pt x="1067687" y="116314"/>
                  <a:pt x="1010093" y="127591"/>
                  <a:pt x="1010093" y="127591"/>
                </a:cubicBezTo>
                <a:cubicBezTo>
                  <a:pt x="988828" y="141768"/>
                  <a:pt x="954379" y="145875"/>
                  <a:pt x="946297" y="170121"/>
                </a:cubicBezTo>
                <a:cubicBezTo>
                  <a:pt x="935068" y="203811"/>
                  <a:pt x="937956" y="204473"/>
                  <a:pt x="914400" y="233917"/>
                </a:cubicBezTo>
                <a:cubicBezTo>
                  <a:pt x="908138" y="241745"/>
                  <a:pt x="899396" y="247354"/>
                  <a:pt x="893134" y="255182"/>
                </a:cubicBezTo>
                <a:cubicBezTo>
                  <a:pt x="885151" y="265160"/>
                  <a:pt x="880905" y="278043"/>
                  <a:pt x="871869" y="287079"/>
                </a:cubicBezTo>
                <a:cubicBezTo>
                  <a:pt x="862833" y="296115"/>
                  <a:pt x="849950" y="300361"/>
                  <a:pt x="839972" y="308344"/>
                </a:cubicBezTo>
                <a:cubicBezTo>
                  <a:pt x="764228" y="368941"/>
                  <a:pt x="884976" y="285431"/>
                  <a:pt x="786809" y="350875"/>
                </a:cubicBezTo>
                <a:cubicBezTo>
                  <a:pt x="767410" y="379974"/>
                  <a:pt x="767222" y="389115"/>
                  <a:pt x="733646" y="404038"/>
                </a:cubicBezTo>
                <a:cubicBezTo>
                  <a:pt x="713163" y="413142"/>
                  <a:pt x="669851" y="425303"/>
                  <a:pt x="669851" y="425303"/>
                </a:cubicBezTo>
                <a:cubicBezTo>
                  <a:pt x="652895" y="450737"/>
                  <a:pt x="642736" y="470492"/>
                  <a:pt x="616688" y="489098"/>
                </a:cubicBezTo>
                <a:cubicBezTo>
                  <a:pt x="593696" y="505521"/>
                  <a:pt x="568290" y="512319"/>
                  <a:pt x="542260" y="520996"/>
                </a:cubicBezTo>
                <a:cubicBezTo>
                  <a:pt x="531627" y="531628"/>
                  <a:pt x="519988" y="541342"/>
                  <a:pt x="510362" y="552893"/>
                </a:cubicBezTo>
                <a:cubicBezTo>
                  <a:pt x="436333" y="641727"/>
                  <a:pt x="550405" y="523481"/>
                  <a:pt x="457200" y="616689"/>
                </a:cubicBezTo>
                <a:cubicBezTo>
                  <a:pt x="453656" y="627321"/>
                  <a:pt x="452010" y="638789"/>
                  <a:pt x="446567" y="648586"/>
                </a:cubicBezTo>
                <a:cubicBezTo>
                  <a:pt x="446558" y="648603"/>
                  <a:pt x="393410" y="728322"/>
                  <a:pt x="382772" y="744279"/>
                </a:cubicBezTo>
                <a:cubicBezTo>
                  <a:pt x="375684" y="754912"/>
                  <a:pt x="372140" y="769089"/>
                  <a:pt x="361507" y="776177"/>
                </a:cubicBezTo>
                <a:lnTo>
                  <a:pt x="297711" y="818707"/>
                </a:lnTo>
                <a:cubicBezTo>
                  <a:pt x="290623" y="829340"/>
                  <a:pt x="281636" y="838928"/>
                  <a:pt x="276446" y="850605"/>
                </a:cubicBezTo>
                <a:cubicBezTo>
                  <a:pt x="267342" y="871088"/>
                  <a:pt x="262269" y="893135"/>
                  <a:pt x="255181" y="914400"/>
                </a:cubicBezTo>
                <a:lnTo>
                  <a:pt x="233916" y="978196"/>
                </a:lnTo>
                <a:cubicBezTo>
                  <a:pt x="209933" y="1074129"/>
                  <a:pt x="221893" y="1035530"/>
                  <a:pt x="202018" y="1095154"/>
                </a:cubicBezTo>
                <a:cubicBezTo>
                  <a:pt x="198474" y="1119963"/>
                  <a:pt x="197021" y="1145163"/>
                  <a:pt x="191386" y="1169582"/>
                </a:cubicBezTo>
                <a:cubicBezTo>
                  <a:pt x="191385" y="1169588"/>
                  <a:pt x="164805" y="1249324"/>
                  <a:pt x="159488" y="1265275"/>
                </a:cubicBezTo>
                <a:lnTo>
                  <a:pt x="148855" y="1297172"/>
                </a:lnTo>
                <a:cubicBezTo>
                  <a:pt x="145311" y="1307805"/>
                  <a:pt x="144440" y="1319745"/>
                  <a:pt x="138223" y="1329070"/>
                </a:cubicBezTo>
                <a:cubicBezTo>
                  <a:pt x="124046" y="1350335"/>
                  <a:pt x="103775" y="1368619"/>
                  <a:pt x="95693" y="1392865"/>
                </a:cubicBezTo>
                <a:cubicBezTo>
                  <a:pt x="87372" y="1417826"/>
                  <a:pt x="83503" y="1445283"/>
                  <a:pt x="53162" y="1456661"/>
                </a:cubicBezTo>
                <a:cubicBezTo>
                  <a:pt x="36570" y="1462883"/>
                  <a:pt x="17721" y="1456661"/>
                  <a:pt x="0" y="1456661"/>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9" name="Oval 18"/>
          <p:cNvSpPr/>
          <p:nvPr/>
        </p:nvSpPr>
        <p:spPr>
          <a:xfrm>
            <a:off x="1020726" y="3042684"/>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83791096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repeatCount="indefinite" fill="hold" nodeType="afterEffect">
                                  <p:stCondLst>
                                    <p:cond delay="0"/>
                                  </p:stCondLst>
                                  <p:endCondLst>
                                    <p:cond evt="onNext" delay="0">
                                      <p:tgtEl>
                                        <p:sldTgt/>
                                      </p:tgtEl>
                                    </p:cond>
                                  </p:endCondLst>
                                  <p:childTnLst>
                                    <p:animClr clrSpc="rgb" dir="cw">
                                      <p:cBhvr>
                                        <p:cTn id="6" dur="500" fill="hold"/>
                                        <p:tgtEl>
                                          <p:spTgt spid="4"/>
                                        </p:tgtEl>
                                        <p:attrNameLst>
                                          <p:attrName>stroke.color</p:attrName>
                                        </p:attrNameLst>
                                      </p:cBhvr>
                                      <p:to>
                                        <a:srgbClr val="66FF33"/>
                                      </p:to>
                                    </p:animClr>
                                    <p:set>
                                      <p:cBhvr>
                                        <p:cTn id="7" dur="500" fill="hold"/>
                                        <p:tgtEl>
                                          <p:spTgt spid="4"/>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2500"/>
                            </p:stCondLst>
                            <p:childTnLst>
                              <p:par>
                                <p:cTn id="18" presetID="7" presetClass="emph" presetSubtype="2" repeatCount="indefinite" fill="hold" nodeType="afterEffect">
                                  <p:stCondLst>
                                    <p:cond delay="0"/>
                                  </p:stCondLst>
                                  <p:endCondLst>
                                    <p:cond evt="onNext" delay="0">
                                      <p:tgtEl>
                                        <p:sldTgt/>
                                      </p:tgtEl>
                                    </p:cond>
                                  </p:endCondLst>
                                  <p:childTnLst>
                                    <p:animClr clrSpc="rgb" dir="cw">
                                      <p:cBhvr>
                                        <p:cTn id="19" dur="500" fill="hold"/>
                                        <p:tgtEl>
                                          <p:spTgt spid="19"/>
                                        </p:tgtEl>
                                        <p:attrNameLst>
                                          <p:attrName>stroke.color</p:attrName>
                                        </p:attrNameLst>
                                      </p:cBhvr>
                                      <p:to>
                                        <a:srgbClr val="66FF33"/>
                                      </p:to>
                                    </p:animClr>
                                    <p:set>
                                      <p:cBhvr>
                                        <p:cTn id="20" dur="5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56283"/>
            <a:ext cx="4085897" cy="1215717"/>
          </a:xfrm>
        </p:spPr>
        <p:txBody>
          <a:bodyPr>
            <a:spAutoFit/>
          </a:bodyPr>
          <a:lstStyle/>
          <a:p>
            <a:pPr algn="ctr" rtl="1"/>
            <a:r>
              <a:rPr lang="fa-IR" sz="3600" b="0" dirty="0" smtClean="0">
                <a:latin typeface="IranNastaliq" pitchFamily="18" charset="0"/>
                <a:cs typeface="B Mashhad" pitchFamily="2" charset="-78"/>
              </a:rPr>
              <a:t>یکشنبه و دوشنبه  91/2/10،11</a:t>
            </a:r>
            <a:r>
              <a:rPr lang="fa-IR" sz="4000" b="0" dirty="0" smtClean="0">
                <a:latin typeface="IranNastaliq" pitchFamily="18" charset="0"/>
                <a:cs typeface="B Mashhad" pitchFamily="2" charset="-78"/>
              </a:rPr>
              <a:t/>
            </a:r>
            <a:br>
              <a:rPr lang="fa-IR" sz="4000" b="0" dirty="0" smtClean="0">
                <a:latin typeface="IranNastaliq" pitchFamily="18" charset="0"/>
                <a:cs typeface="B Mashhad" pitchFamily="2" charset="-78"/>
              </a:rPr>
            </a:br>
            <a:r>
              <a:rPr lang="fa-IR" sz="4000" b="0" dirty="0" smtClean="0">
                <a:latin typeface="IranNastaliq" pitchFamily="18" charset="0"/>
                <a:cs typeface="B Mashhad" pitchFamily="2" charset="-78"/>
              </a:rPr>
              <a:t>جیپــور</a:t>
            </a:r>
            <a:endParaRPr lang="en-US" sz="4000" b="0" dirty="0">
              <a:latin typeface="IranNastaliq" pitchFamily="18" charset="0"/>
              <a:cs typeface="B Mashhad" pitchFamily="2" charset="-78"/>
            </a:endParaRPr>
          </a:p>
        </p:txBody>
      </p:sp>
      <p:sp>
        <p:nvSpPr>
          <p:cNvPr id="3" name="TextBox 2"/>
          <p:cNvSpPr txBox="1"/>
          <p:nvPr/>
        </p:nvSpPr>
        <p:spPr>
          <a:xfrm>
            <a:off x="380999" y="4953000"/>
            <a:ext cx="8382001" cy="1015663"/>
          </a:xfrm>
          <a:prstGeom prst="rect">
            <a:avLst/>
          </a:prstGeom>
          <a:noFill/>
        </p:spPr>
        <p:txBody>
          <a:bodyPr wrap="square" rtlCol="0">
            <a:spAutoFit/>
          </a:bodyPr>
          <a:lstStyle/>
          <a:p>
            <a:pPr algn="just" rtl="1">
              <a:lnSpc>
                <a:spcPct val="150000"/>
              </a:lnSpc>
            </a:pPr>
            <a:r>
              <a:rPr lang="fa-IR" sz="2000" dirty="0">
                <a:cs typeface="B Zar" pitchFamily="2" charset="-78"/>
              </a:rPr>
              <a:t>در این روز گروه به طرف شهر جی پور مرکز ایالت راجستان حرکت کرد و بعد از طی مسافت 5 ساعته در </a:t>
            </a:r>
            <a:r>
              <a:rPr lang="fa-IR" sz="2000" dirty="0" smtClean="0">
                <a:cs typeface="B Zar" pitchFamily="2" charset="-78"/>
              </a:rPr>
              <a:t>جیپور </a:t>
            </a:r>
            <a:r>
              <a:rPr lang="fa-IR" sz="2000" dirty="0">
                <a:cs typeface="B Zar" pitchFamily="2" charset="-78"/>
              </a:rPr>
              <a:t>مستقر شدند</a:t>
            </a:r>
            <a:r>
              <a:rPr lang="fa-IR" sz="2000" dirty="0" smtClean="0">
                <a:cs typeface="B Zar" pitchFamily="2" charset="-78"/>
              </a:rPr>
              <a:t>. ایالت </a:t>
            </a:r>
            <a:r>
              <a:rPr lang="fa-IR" sz="2000" dirty="0">
                <a:cs typeface="B Zar" pitchFamily="2" charset="-78"/>
              </a:rPr>
              <a:t>راجستان ثروتمندترین ایالت هند </a:t>
            </a:r>
            <a:r>
              <a:rPr lang="fa-IR" sz="2000" dirty="0" smtClean="0">
                <a:cs typeface="B Zar" pitchFamily="2" charset="-78"/>
              </a:rPr>
              <a:t>و قطب سنگ‌های </a:t>
            </a:r>
            <a:r>
              <a:rPr lang="fa-IR" sz="2000" dirty="0">
                <a:cs typeface="B Zar" pitchFamily="2" charset="-78"/>
              </a:rPr>
              <a:t>زینتی این کشور به شمار می‌رود</a:t>
            </a:r>
            <a:r>
              <a:rPr lang="fa-IR" sz="2000" dirty="0" smtClean="0">
                <a:cs typeface="B Zar" pitchFamily="2" charset="-78"/>
              </a:rPr>
              <a:t>.</a:t>
            </a:r>
            <a:endParaRPr lang="en-US" sz="2000" dirty="0">
              <a:cs typeface="B Zar" pitchFamily="2" charset="-78"/>
            </a:endParaRPr>
          </a:p>
        </p:txBody>
      </p:sp>
    </p:spTree>
    <p:extLst>
      <p:ext uri="{BB962C8B-B14F-4D97-AF65-F5344CB8AC3E}">
        <p14:creationId xmlns:p14="http://schemas.microsoft.com/office/powerpoint/2010/main" val="404485720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58736"/>
            <a:ext cx="7315200" cy="1154097"/>
          </a:xfrm>
        </p:spPr>
        <p:txBody>
          <a:bodyPr>
            <a:normAutofit/>
          </a:bodyPr>
          <a:lstStyle/>
          <a:p>
            <a:pPr algn="ctr"/>
            <a:r>
              <a:rPr lang="fa-IR" sz="3600" b="1" dirty="0">
                <a:cs typeface="B Titr" pitchFamily="2" charset="-78"/>
              </a:rPr>
              <a:t>بازدید از معبد بیرلا</a:t>
            </a:r>
          </a:p>
        </p:txBody>
      </p:sp>
      <p:sp>
        <p:nvSpPr>
          <p:cNvPr id="5" name="Content Placeholder 4"/>
          <p:cNvSpPr>
            <a:spLocks noGrp="1"/>
          </p:cNvSpPr>
          <p:nvPr>
            <p:ph idx="1"/>
          </p:nvPr>
        </p:nvSpPr>
        <p:spPr>
          <a:xfrm>
            <a:off x="609600" y="4065233"/>
            <a:ext cx="8001000" cy="3021367"/>
          </a:xfrm>
        </p:spPr>
        <p:txBody>
          <a:bodyPr>
            <a:noAutofit/>
          </a:bodyPr>
          <a:lstStyle/>
          <a:p>
            <a:pPr marL="45720" indent="0" algn="just" rtl="1">
              <a:buNone/>
            </a:pPr>
            <a:r>
              <a:rPr lang="fa-IR" sz="2400" dirty="0">
                <a:cs typeface="B Zar" pitchFamily="2" charset="-78"/>
              </a:rPr>
              <a:t>معبد بیرلا که به نام سازنده آن نامیده شده است معبدی ویشنوئی است که در قرن معاصر با نوعی معماری جالب و دیدنی ساخته شده است</a:t>
            </a:r>
            <a:r>
              <a:rPr lang="fa-IR" sz="2400" dirty="0" smtClean="0">
                <a:cs typeface="B Zar" pitchFamily="2" charset="-78"/>
              </a:rPr>
              <a:t>. این </a:t>
            </a:r>
            <a:r>
              <a:rPr lang="fa-IR" sz="2400" dirty="0">
                <a:cs typeface="B Zar" pitchFamily="2" charset="-78"/>
              </a:rPr>
              <a:t>معبد کاملا از سنگ سفید است و دارای سه گنبد </a:t>
            </a:r>
            <a:r>
              <a:rPr lang="fa-IR" sz="2400" dirty="0" smtClean="0">
                <a:cs typeface="B Zar" pitchFamily="2" charset="-78"/>
              </a:rPr>
              <a:t>می‌باشد </a:t>
            </a:r>
            <a:r>
              <a:rPr lang="fa-IR" sz="2400" dirty="0">
                <a:cs typeface="B Zar" pitchFamily="2" charset="-78"/>
              </a:rPr>
              <a:t>که هرکدام از </a:t>
            </a:r>
            <a:r>
              <a:rPr lang="fa-IR" sz="2400" dirty="0" smtClean="0">
                <a:cs typeface="B Zar" pitchFamily="2" charset="-78"/>
              </a:rPr>
              <a:t>آن‌ها </a:t>
            </a:r>
            <a:r>
              <a:rPr lang="fa-IR" sz="2400" dirty="0">
                <a:cs typeface="B Zar" pitchFamily="2" charset="-78"/>
              </a:rPr>
              <a:t>دارای طراحی جداگانه بوده </a:t>
            </a:r>
            <a:r>
              <a:rPr lang="fa-IR" sz="2400" dirty="0" smtClean="0">
                <a:cs typeface="B Zar" pitchFamily="2" charset="-78"/>
              </a:rPr>
              <a:t>ویادآور </a:t>
            </a:r>
            <a:r>
              <a:rPr lang="fa-IR" sz="2400" dirty="0">
                <a:cs typeface="B Zar" pitchFamily="2" charset="-78"/>
              </a:rPr>
              <a:t>سه مکتب است</a:t>
            </a:r>
            <a:r>
              <a:rPr lang="fa-IR" sz="2400" dirty="0" smtClean="0">
                <a:cs typeface="B Zar" pitchFamily="2" charset="-78"/>
              </a:rPr>
              <a:t>. یکی </a:t>
            </a:r>
            <a:r>
              <a:rPr lang="fa-IR" sz="2400" dirty="0">
                <a:cs typeface="B Zar" pitchFamily="2" charset="-78"/>
              </a:rPr>
              <a:t>از گنبدها با معماری اسلامی، دیگری با معماری بودائی و گنبدسوم با معماری هندوئی ساخته شده است</a:t>
            </a:r>
            <a:r>
              <a:rPr lang="fa-IR" sz="2400" dirty="0" smtClean="0">
                <a:cs typeface="B Zar" pitchFamily="2" charset="-78"/>
              </a:rPr>
              <a:t>. دانش </a:t>
            </a:r>
            <a:r>
              <a:rPr lang="fa-IR" sz="2400" dirty="0">
                <a:cs typeface="B Zar" pitchFamily="2" charset="-78"/>
              </a:rPr>
              <a:t>پژوهان ضمن بازدید از این معبد از نزدیک با برخی آداب هندویی آشنا گشتند.</a:t>
            </a:r>
          </a:p>
        </p:txBody>
      </p:sp>
    </p:spTree>
    <p:extLst>
      <p:ext uri="{BB962C8B-B14F-4D97-AF65-F5344CB8AC3E}">
        <p14:creationId xmlns:p14="http://schemas.microsoft.com/office/powerpoint/2010/main" val="1904089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196" t="90" r="3341" b="1284"/>
          <a:stretch/>
        </p:blipFill>
        <p:spPr bwMode="auto">
          <a:xfrm>
            <a:off x="185382" y="176400"/>
            <a:ext cx="3970500" cy="31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198389" y="3676934"/>
            <a:ext cx="3738880" cy="2804160"/>
          </a:xfrm>
          <a:prstGeom prst="rect">
            <a:avLst/>
          </a:prstGeom>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43400" y="76200"/>
            <a:ext cx="4593869" cy="3445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152400" y="3600734"/>
            <a:ext cx="4771600" cy="318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06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arn(inVertical)">
                                      <p:cBhvr>
                                        <p:cTn id="15" dur="500"/>
                                        <p:tgtEl>
                                          <p:spTgt spid="205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124200"/>
            <a:ext cx="7315200" cy="1154097"/>
          </a:xfrm>
        </p:spPr>
        <p:txBody>
          <a:bodyPr>
            <a:normAutofit/>
          </a:bodyPr>
          <a:lstStyle/>
          <a:p>
            <a:pPr algn="ctr"/>
            <a:r>
              <a:rPr lang="fa-IR" sz="3600" b="1" dirty="0">
                <a:cs typeface="B Titr" pitchFamily="2" charset="-78"/>
              </a:rPr>
              <a:t>بازدید از قلعه تاریخی </a:t>
            </a:r>
            <a:r>
              <a:rPr lang="fa-IR" sz="3600" b="1" dirty="0" smtClean="0">
                <a:cs typeface="B Titr" pitchFamily="2" charset="-78"/>
              </a:rPr>
              <a:t>جیپور</a:t>
            </a:r>
            <a:endParaRPr lang="fa-IR" sz="3600" b="1" dirty="0">
              <a:cs typeface="B Titr" pitchFamily="2" charset="-78"/>
            </a:endParaRPr>
          </a:p>
        </p:txBody>
      </p:sp>
      <p:sp>
        <p:nvSpPr>
          <p:cNvPr id="5" name="Content Placeholder 4"/>
          <p:cNvSpPr>
            <a:spLocks noGrp="1"/>
          </p:cNvSpPr>
          <p:nvPr>
            <p:ph idx="1"/>
          </p:nvPr>
        </p:nvSpPr>
        <p:spPr>
          <a:xfrm>
            <a:off x="609600" y="4430697"/>
            <a:ext cx="8001000" cy="3021367"/>
          </a:xfrm>
        </p:spPr>
        <p:txBody>
          <a:bodyPr>
            <a:noAutofit/>
          </a:bodyPr>
          <a:lstStyle/>
          <a:p>
            <a:pPr marL="45720" indent="0" algn="just" rtl="1">
              <a:buNone/>
            </a:pPr>
            <a:r>
              <a:rPr lang="fa-IR" sz="2400" dirty="0">
                <a:cs typeface="B Zar" pitchFamily="2" charset="-78"/>
              </a:rPr>
              <a:t>قلعه بزرگ جی پور در زمان های جنگ توسط </a:t>
            </a:r>
            <a:r>
              <a:rPr lang="fa-IR" sz="2400" dirty="0" smtClean="0">
                <a:cs typeface="B Zar" pitchFamily="2" charset="-78"/>
              </a:rPr>
              <a:t>مهاراجه‌ها </a:t>
            </a:r>
            <a:r>
              <a:rPr lang="fa-IR" sz="2400" dirty="0">
                <a:cs typeface="B Zar" pitchFamily="2" charset="-78"/>
              </a:rPr>
              <a:t>بر روی </a:t>
            </a:r>
            <a:r>
              <a:rPr lang="fa-IR" sz="2400" dirty="0" smtClean="0">
                <a:cs typeface="B Zar" pitchFamily="2" charset="-78"/>
              </a:rPr>
              <a:t>تپه‌ای </a:t>
            </a:r>
            <a:r>
              <a:rPr lang="fa-IR" sz="2400" dirty="0">
                <a:cs typeface="B Zar" pitchFamily="2" charset="-78"/>
              </a:rPr>
              <a:t>بلند بنا شده است </a:t>
            </a:r>
            <a:r>
              <a:rPr lang="fa-IR" sz="2400" dirty="0" smtClean="0">
                <a:cs typeface="B Zar" pitchFamily="2" charset="-78"/>
              </a:rPr>
              <a:t>و در </a:t>
            </a:r>
            <a:r>
              <a:rPr lang="fa-IR" sz="2400" dirty="0">
                <a:cs typeface="B Zar" pitchFamily="2" charset="-78"/>
              </a:rPr>
              <a:t>نزدیکی دریاچه زیبای </a:t>
            </a:r>
            <a:r>
              <a:rPr lang="fa-IR" sz="2400" dirty="0" smtClean="0">
                <a:cs typeface="B Zar" pitchFamily="2" charset="-78"/>
              </a:rPr>
              <a:t>جیپور </a:t>
            </a:r>
            <a:r>
              <a:rPr lang="fa-IR" sz="2400" dirty="0">
                <a:cs typeface="B Zar" pitchFamily="2" charset="-78"/>
              </a:rPr>
              <a:t>قرار دارد</a:t>
            </a:r>
            <a:r>
              <a:rPr lang="fa-IR" sz="2400" dirty="0" smtClean="0">
                <a:cs typeface="B Zar" pitchFamily="2" charset="-78"/>
              </a:rPr>
              <a:t>. این </a:t>
            </a:r>
            <a:r>
              <a:rPr lang="fa-IR" sz="2400" dirty="0">
                <a:cs typeface="B Zar" pitchFamily="2" charset="-78"/>
              </a:rPr>
              <a:t>قلعه دارای یک حیاط مرکزی با </a:t>
            </a:r>
            <a:r>
              <a:rPr lang="fa-IR" sz="2400" dirty="0" smtClean="0">
                <a:cs typeface="B Zar" pitchFamily="2" charset="-78"/>
              </a:rPr>
              <a:t>درب‌های </a:t>
            </a:r>
            <a:r>
              <a:rPr lang="fa-IR" sz="2400" dirty="0">
                <a:cs typeface="B Zar" pitchFamily="2" charset="-78"/>
              </a:rPr>
              <a:t>بزرگ و قصرهای پیرامونی است</a:t>
            </a:r>
            <a:r>
              <a:rPr lang="fa-IR" sz="2400" dirty="0" smtClean="0">
                <a:cs typeface="B Zar" pitchFamily="2" charset="-78"/>
              </a:rPr>
              <a:t>. آینه کاری‌های </a:t>
            </a:r>
            <a:r>
              <a:rPr lang="fa-IR" sz="2400" dirty="0">
                <a:cs typeface="B Zar" pitchFamily="2" charset="-78"/>
              </a:rPr>
              <a:t>این قصرها به صورتی است که شب هنگام با روشن کردن تنها یک </a:t>
            </a:r>
            <a:r>
              <a:rPr lang="fa-IR" sz="2400" dirty="0" smtClean="0">
                <a:cs typeface="B Zar" pitchFamily="2" charset="-78"/>
              </a:rPr>
              <a:t>شمع </a:t>
            </a:r>
            <a:r>
              <a:rPr lang="fa-IR" sz="2400" dirty="0">
                <a:cs typeface="B Zar" pitchFamily="2" charset="-78"/>
              </a:rPr>
              <a:t>کل محوطه روشن </a:t>
            </a:r>
            <a:r>
              <a:rPr lang="fa-IR" sz="2400" dirty="0" smtClean="0">
                <a:cs typeface="B Zar" pitchFamily="2" charset="-78"/>
              </a:rPr>
              <a:t>می‌شده </a:t>
            </a:r>
            <a:r>
              <a:rPr lang="fa-IR" sz="2400" dirty="0">
                <a:cs typeface="B Zar" pitchFamily="2" charset="-78"/>
              </a:rPr>
              <a:t>است</a:t>
            </a:r>
            <a:r>
              <a:rPr lang="fa-IR" sz="2400" dirty="0" smtClean="0">
                <a:cs typeface="B Zar" pitchFamily="2" charset="-78"/>
              </a:rPr>
              <a:t>. امروزه </a:t>
            </a:r>
            <a:r>
              <a:rPr lang="fa-IR" sz="2400" dirty="0">
                <a:cs typeface="B Zar" pitchFamily="2" charset="-78"/>
              </a:rPr>
              <a:t>برای رفتن </a:t>
            </a:r>
            <a:r>
              <a:rPr lang="fa-IR" sz="2400" dirty="0" smtClean="0">
                <a:cs typeface="B Zar" pitchFamily="2" charset="-78"/>
              </a:rPr>
              <a:t>توریست‌ها </a:t>
            </a:r>
            <a:r>
              <a:rPr lang="fa-IR" sz="2400" dirty="0">
                <a:cs typeface="B Zar" pitchFamily="2" charset="-78"/>
              </a:rPr>
              <a:t>به محل این قلعه از فیل استفاده </a:t>
            </a:r>
            <a:r>
              <a:rPr lang="fa-IR" sz="2400" dirty="0" smtClean="0">
                <a:cs typeface="B Zar" pitchFamily="2" charset="-78"/>
              </a:rPr>
              <a:t>می‌شود</a:t>
            </a:r>
            <a:r>
              <a:rPr lang="fa-IR" sz="2400" dirty="0">
                <a:cs typeface="B Zar" pitchFamily="2" charset="-78"/>
              </a:rPr>
              <a:t>.</a:t>
            </a:r>
          </a:p>
        </p:txBody>
      </p:sp>
    </p:spTree>
    <p:extLst>
      <p:ext uri="{BB962C8B-B14F-4D97-AF65-F5344CB8AC3E}">
        <p14:creationId xmlns:p14="http://schemas.microsoft.com/office/powerpoint/2010/main" val="2770153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185381" y="428062"/>
            <a:ext cx="4102851" cy="3077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5381" y="4027794"/>
            <a:ext cx="4465347" cy="2511758"/>
          </a:xfrm>
          <a:prstGeom prst="rect">
            <a:avLst/>
          </a:prstGeom>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4683710" y="99296"/>
            <a:ext cx="4183200" cy="313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4750179" y="3358486"/>
            <a:ext cx="4241421" cy="318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687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barn(inVertical)">
                                      <p:cBhvr>
                                        <p:cTn id="15" dur="500"/>
                                        <p:tgtEl>
                                          <p:spTgt spid="205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3215936"/>
            <a:ext cx="7315200" cy="1154097"/>
          </a:xfrm>
        </p:spPr>
        <p:txBody>
          <a:bodyPr>
            <a:normAutofit/>
          </a:bodyPr>
          <a:lstStyle/>
          <a:p>
            <a:pPr algn="ctr"/>
            <a:r>
              <a:rPr lang="fa-IR" sz="3600" b="1" dirty="0">
                <a:cs typeface="B Titr" pitchFamily="2" charset="-78"/>
              </a:rPr>
              <a:t>به سوی </a:t>
            </a:r>
            <a:r>
              <a:rPr lang="fa-IR" sz="3600" b="1" dirty="0" smtClean="0">
                <a:cs typeface="B Titr" pitchFamily="2" charset="-78"/>
              </a:rPr>
              <a:t>آگـرا</a:t>
            </a:r>
            <a:endParaRPr lang="fa-IR" sz="3600" b="1" dirty="0">
              <a:cs typeface="B Titr" pitchFamily="2" charset="-78"/>
            </a:endParaRPr>
          </a:p>
        </p:txBody>
      </p:sp>
      <p:sp>
        <p:nvSpPr>
          <p:cNvPr id="5" name="Content Placeholder 4"/>
          <p:cNvSpPr>
            <a:spLocks noGrp="1"/>
          </p:cNvSpPr>
          <p:nvPr>
            <p:ph idx="1"/>
          </p:nvPr>
        </p:nvSpPr>
        <p:spPr>
          <a:xfrm>
            <a:off x="609600" y="4522433"/>
            <a:ext cx="8001000" cy="3021367"/>
          </a:xfrm>
        </p:spPr>
        <p:txBody>
          <a:bodyPr>
            <a:noAutofit/>
          </a:bodyPr>
          <a:lstStyle/>
          <a:p>
            <a:pPr marL="45720" indent="0" algn="just" rtl="1">
              <a:buNone/>
            </a:pPr>
            <a:r>
              <a:rPr lang="fa-IR" sz="2400" dirty="0">
                <a:cs typeface="B Zar" pitchFamily="2" charset="-78"/>
              </a:rPr>
              <a:t>دانش پژوهان بعد از اقامه نماز ظهر </a:t>
            </a:r>
            <a:r>
              <a:rPr lang="fa-IR" sz="2400" dirty="0" smtClean="0">
                <a:cs typeface="B Zar" pitchFamily="2" charset="-78"/>
              </a:rPr>
              <a:t>و عصر </a:t>
            </a:r>
            <a:r>
              <a:rPr lang="fa-IR" sz="2400" dirty="0">
                <a:cs typeface="B Zar" pitchFamily="2" charset="-78"/>
              </a:rPr>
              <a:t>در یکی از مساجد اهل </a:t>
            </a:r>
            <a:r>
              <a:rPr lang="fa-IR" sz="2400" dirty="0" smtClean="0">
                <a:cs typeface="B Zar" pitchFamily="2" charset="-78"/>
              </a:rPr>
              <a:t>سنت و بازدید </a:t>
            </a:r>
            <a:r>
              <a:rPr lang="fa-IR" sz="2400" dirty="0">
                <a:cs typeface="B Zar" pitchFamily="2" charset="-78"/>
              </a:rPr>
              <a:t>از دریاچه </a:t>
            </a:r>
            <a:r>
              <a:rPr lang="fa-IR" sz="2400" dirty="0" smtClean="0">
                <a:cs typeface="B Zar" pitchFamily="2" charset="-78"/>
              </a:rPr>
              <a:t>و مرکز </a:t>
            </a:r>
            <a:r>
              <a:rPr lang="fa-IR" sz="2400" dirty="0">
                <a:cs typeface="B Zar" pitchFamily="2" charset="-78"/>
              </a:rPr>
              <a:t>تجاری جی </a:t>
            </a:r>
            <a:r>
              <a:rPr lang="fa-IR" sz="2400" dirty="0" smtClean="0">
                <a:cs typeface="B Zar" pitchFamily="2" charset="-78"/>
              </a:rPr>
              <a:t>پور، به </a:t>
            </a:r>
            <a:r>
              <a:rPr lang="fa-IR" sz="2400" dirty="0">
                <a:cs typeface="B Zar" pitchFamily="2" charset="-78"/>
              </a:rPr>
              <a:t>طرف شهر تاریخی آگرا حرکت نمودند</a:t>
            </a:r>
            <a:r>
              <a:rPr lang="fa-IR" sz="2400" dirty="0" smtClean="0">
                <a:cs typeface="B Zar" pitchFamily="2" charset="-78"/>
              </a:rPr>
              <a:t>. در </a:t>
            </a:r>
            <a:r>
              <a:rPr lang="fa-IR" sz="2400" dirty="0">
                <a:cs typeface="B Zar" pitchFamily="2" charset="-78"/>
              </a:rPr>
              <a:t>خلال مسیر سیصد کیلومتری جی </a:t>
            </a:r>
            <a:r>
              <a:rPr lang="fa-IR" sz="2400" dirty="0" smtClean="0">
                <a:cs typeface="B Zar" pitchFamily="2" charset="-78"/>
              </a:rPr>
              <a:t>پور ـ آگرا، آقای دکتر </a:t>
            </a:r>
            <a:r>
              <a:rPr lang="fa-IR" sz="2400" dirty="0">
                <a:cs typeface="B Zar" pitchFamily="2" charset="-78"/>
              </a:rPr>
              <a:t>فاریاب به ارائه بحثی پیرامون تفاوت میان تناسخ هندویی و معاد جسمانی و </a:t>
            </a:r>
            <a:r>
              <a:rPr lang="fa-IR" sz="2400" dirty="0" smtClean="0">
                <a:cs typeface="B Zar" pitchFamily="2" charset="-78"/>
              </a:rPr>
              <a:t>هم‌چنین </a:t>
            </a:r>
            <a:r>
              <a:rPr lang="fa-IR" sz="2400" dirty="0">
                <a:cs typeface="B Zar" pitchFamily="2" charset="-78"/>
              </a:rPr>
              <a:t>مبانی متکلمان و فیلسوفان مشائی </a:t>
            </a:r>
            <a:r>
              <a:rPr lang="fa-IR" sz="2400" dirty="0" smtClean="0">
                <a:cs typeface="B Zar" pitchFamily="2" charset="-78"/>
              </a:rPr>
              <a:t>و صدرایی </a:t>
            </a:r>
            <a:r>
              <a:rPr lang="fa-IR" sz="2400" dirty="0">
                <a:cs typeface="B Zar" pitchFamily="2" charset="-78"/>
              </a:rPr>
              <a:t>در این زمینه پرداخته </a:t>
            </a:r>
            <a:r>
              <a:rPr lang="fa-IR" sz="2400" dirty="0" smtClean="0">
                <a:cs typeface="B Zar" pitchFamily="2" charset="-78"/>
              </a:rPr>
              <a:t>و در </a:t>
            </a:r>
            <a:r>
              <a:rPr lang="fa-IR" sz="2400" dirty="0">
                <a:cs typeface="B Zar" pitchFamily="2" charset="-78"/>
              </a:rPr>
              <a:t>ادامه به سوالات دانش پژوهان پاسخ گفتند.</a:t>
            </a:r>
          </a:p>
        </p:txBody>
      </p:sp>
    </p:spTree>
    <p:extLst>
      <p:ext uri="{BB962C8B-B14F-4D97-AF65-F5344CB8AC3E}">
        <p14:creationId xmlns:p14="http://schemas.microsoft.com/office/powerpoint/2010/main" val="21043098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368400" y="1295400"/>
            <a:ext cx="8470800" cy="476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66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200" y="381000"/>
            <a:ext cx="9025060" cy="5943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Oval 3"/>
          <p:cNvSpPr/>
          <p:nvPr/>
        </p:nvSpPr>
        <p:spPr>
          <a:xfrm>
            <a:off x="2319670" y="1403497"/>
            <a:ext cx="304800" cy="304800"/>
          </a:xfrm>
          <a:prstGeom prst="ellipse">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1219200" y="1524000"/>
            <a:ext cx="1075660" cy="1474382"/>
          </a:xfrm>
          <a:custGeom>
            <a:avLst/>
            <a:gdLst>
              <a:gd name="connsiteX0" fmla="*/ 1190846 w 1190846"/>
              <a:gd name="connsiteY0" fmla="*/ 0 h 1459426"/>
              <a:gd name="connsiteX1" fmla="*/ 1127051 w 1190846"/>
              <a:gd name="connsiteY1" fmla="*/ 85061 h 1459426"/>
              <a:gd name="connsiteX2" fmla="*/ 1095153 w 1190846"/>
              <a:gd name="connsiteY2" fmla="*/ 106326 h 1459426"/>
              <a:gd name="connsiteX3" fmla="*/ 1010093 w 1190846"/>
              <a:gd name="connsiteY3" fmla="*/ 127591 h 1459426"/>
              <a:gd name="connsiteX4" fmla="*/ 946297 w 1190846"/>
              <a:gd name="connsiteY4" fmla="*/ 170121 h 1459426"/>
              <a:gd name="connsiteX5" fmla="*/ 914400 w 1190846"/>
              <a:gd name="connsiteY5" fmla="*/ 233917 h 1459426"/>
              <a:gd name="connsiteX6" fmla="*/ 893134 w 1190846"/>
              <a:gd name="connsiteY6" fmla="*/ 255182 h 1459426"/>
              <a:gd name="connsiteX7" fmla="*/ 871869 w 1190846"/>
              <a:gd name="connsiteY7" fmla="*/ 287079 h 1459426"/>
              <a:gd name="connsiteX8" fmla="*/ 839972 w 1190846"/>
              <a:gd name="connsiteY8" fmla="*/ 308344 h 1459426"/>
              <a:gd name="connsiteX9" fmla="*/ 786809 w 1190846"/>
              <a:gd name="connsiteY9" fmla="*/ 350875 h 1459426"/>
              <a:gd name="connsiteX10" fmla="*/ 733646 w 1190846"/>
              <a:gd name="connsiteY10" fmla="*/ 404038 h 1459426"/>
              <a:gd name="connsiteX11" fmla="*/ 669851 w 1190846"/>
              <a:gd name="connsiteY11" fmla="*/ 425303 h 1459426"/>
              <a:gd name="connsiteX12" fmla="*/ 616688 w 1190846"/>
              <a:gd name="connsiteY12" fmla="*/ 489098 h 1459426"/>
              <a:gd name="connsiteX13" fmla="*/ 542260 w 1190846"/>
              <a:gd name="connsiteY13" fmla="*/ 520996 h 1459426"/>
              <a:gd name="connsiteX14" fmla="*/ 510362 w 1190846"/>
              <a:gd name="connsiteY14" fmla="*/ 552893 h 1459426"/>
              <a:gd name="connsiteX15" fmla="*/ 457200 w 1190846"/>
              <a:gd name="connsiteY15" fmla="*/ 616689 h 1459426"/>
              <a:gd name="connsiteX16" fmla="*/ 446567 w 1190846"/>
              <a:gd name="connsiteY16" fmla="*/ 648586 h 1459426"/>
              <a:gd name="connsiteX17" fmla="*/ 382772 w 1190846"/>
              <a:gd name="connsiteY17" fmla="*/ 744279 h 1459426"/>
              <a:gd name="connsiteX18" fmla="*/ 361507 w 1190846"/>
              <a:gd name="connsiteY18" fmla="*/ 776177 h 1459426"/>
              <a:gd name="connsiteX19" fmla="*/ 297711 w 1190846"/>
              <a:gd name="connsiteY19" fmla="*/ 818707 h 1459426"/>
              <a:gd name="connsiteX20" fmla="*/ 276446 w 1190846"/>
              <a:gd name="connsiteY20" fmla="*/ 850605 h 1459426"/>
              <a:gd name="connsiteX21" fmla="*/ 255181 w 1190846"/>
              <a:gd name="connsiteY21" fmla="*/ 914400 h 1459426"/>
              <a:gd name="connsiteX22" fmla="*/ 233916 w 1190846"/>
              <a:gd name="connsiteY22" fmla="*/ 978196 h 1459426"/>
              <a:gd name="connsiteX23" fmla="*/ 202018 w 1190846"/>
              <a:gd name="connsiteY23" fmla="*/ 1095154 h 1459426"/>
              <a:gd name="connsiteX24" fmla="*/ 191386 w 1190846"/>
              <a:gd name="connsiteY24" fmla="*/ 1169582 h 1459426"/>
              <a:gd name="connsiteX25" fmla="*/ 159488 w 1190846"/>
              <a:gd name="connsiteY25" fmla="*/ 1265275 h 1459426"/>
              <a:gd name="connsiteX26" fmla="*/ 148855 w 1190846"/>
              <a:gd name="connsiteY26" fmla="*/ 1297172 h 1459426"/>
              <a:gd name="connsiteX27" fmla="*/ 138223 w 1190846"/>
              <a:gd name="connsiteY27" fmla="*/ 1329070 h 1459426"/>
              <a:gd name="connsiteX28" fmla="*/ 95693 w 1190846"/>
              <a:gd name="connsiteY28" fmla="*/ 1392865 h 1459426"/>
              <a:gd name="connsiteX29" fmla="*/ 53162 w 1190846"/>
              <a:gd name="connsiteY29" fmla="*/ 1456661 h 1459426"/>
              <a:gd name="connsiteX30" fmla="*/ 0 w 1190846"/>
              <a:gd name="connsiteY30" fmla="*/ 1456661 h 14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0846" h="1459426">
                <a:moveTo>
                  <a:pt x="1190846" y="0"/>
                </a:moveTo>
                <a:cubicBezTo>
                  <a:pt x="1163998" y="44746"/>
                  <a:pt x="1164257" y="54055"/>
                  <a:pt x="1127051" y="85061"/>
                </a:cubicBezTo>
                <a:cubicBezTo>
                  <a:pt x="1117234" y="93242"/>
                  <a:pt x="1107162" y="101959"/>
                  <a:pt x="1095153" y="106326"/>
                </a:cubicBezTo>
                <a:cubicBezTo>
                  <a:pt x="1067687" y="116314"/>
                  <a:pt x="1010093" y="127591"/>
                  <a:pt x="1010093" y="127591"/>
                </a:cubicBezTo>
                <a:cubicBezTo>
                  <a:pt x="988828" y="141768"/>
                  <a:pt x="954379" y="145875"/>
                  <a:pt x="946297" y="170121"/>
                </a:cubicBezTo>
                <a:cubicBezTo>
                  <a:pt x="935068" y="203811"/>
                  <a:pt x="937956" y="204473"/>
                  <a:pt x="914400" y="233917"/>
                </a:cubicBezTo>
                <a:cubicBezTo>
                  <a:pt x="908138" y="241745"/>
                  <a:pt x="899396" y="247354"/>
                  <a:pt x="893134" y="255182"/>
                </a:cubicBezTo>
                <a:cubicBezTo>
                  <a:pt x="885151" y="265160"/>
                  <a:pt x="880905" y="278043"/>
                  <a:pt x="871869" y="287079"/>
                </a:cubicBezTo>
                <a:cubicBezTo>
                  <a:pt x="862833" y="296115"/>
                  <a:pt x="849950" y="300361"/>
                  <a:pt x="839972" y="308344"/>
                </a:cubicBezTo>
                <a:cubicBezTo>
                  <a:pt x="764228" y="368941"/>
                  <a:pt x="884976" y="285431"/>
                  <a:pt x="786809" y="350875"/>
                </a:cubicBezTo>
                <a:cubicBezTo>
                  <a:pt x="767410" y="379974"/>
                  <a:pt x="767222" y="389115"/>
                  <a:pt x="733646" y="404038"/>
                </a:cubicBezTo>
                <a:cubicBezTo>
                  <a:pt x="713163" y="413142"/>
                  <a:pt x="669851" y="425303"/>
                  <a:pt x="669851" y="425303"/>
                </a:cubicBezTo>
                <a:cubicBezTo>
                  <a:pt x="652895" y="450737"/>
                  <a:pt x="642736" y="470492"/>
                  <a:pt x="616688" y="489098"/>
                </a:cubicBezTo>
                <a:cubicBezTo>
                  <a:pt x="593696" y="505521"/>
                  <a:pt x="568290" y="512319"/>
                  <a:pt x="542260" y="520996"/>
                </a:cubicBezTo>
                <a:cubicBezTo>
                  <a:pt x="531627" y="531628"/>
                  <a:pt x="519988" y="541342"/>
                  <a:pt x="510362" y="552893"/>
                </a:cubicBezTo>
                <a:cubicBezTo>
                  <a:pt x="436333" y="641727"/>
                  <a:pt x="550405" y="523481"/>
                  <a:pt x="457200" y="616689"/>
                </a:cubicBezTo>
                <a:cubicBezTo>
                  <a:pt x="453656" y="627321"/>
                  <a:pt x="452010" y="638789"/>
                  <a:pt x="446567" y="648586"/>
                </a:cubicBezTo>
                <a:cubicBezTo>
                  <a:pt x="446558" y="648603"/>
                  <a:pt x="393410" y="728322"/>
                  <a:pt x="382772" y="744279"/>
                </a:cubicBezTo>
                <a:cubicBezTo>
                  <a:pt x="375684" y="754912"/>
                  <a:pt x="372140" y="769089"/>
                  <a:pt x="361507" y="776177"/>
                </a:cubicBezTo>
                <a:lnTo>
                  <a:pt x="297711" y="818707"/>
                </a:lnTo>
                <a:cubicBezTo>
                  <a:pt x="290623" y="829340"/>
                  <a:pt x="281636" y="838928"/>
                  <a:pt x="276446" y="850605"/>
                </a:cubicBezTo>
                <a:cubicBezTo>
                  <a:pt x="267342" y="871088"/>
                  <a:pt x="262269" y="893135"/>
                  <a:pt x="255181" y="914400"/>
                </a:cubicBezTo>
                <a:lnTo>
                  <a:pt x="233916" y="978196"/>
                </a:lnTo>
                <a:cubicBezTo>
                  <a:pt x="209933" y="1074129"/>
                  <a:pt x="221893" y="1035530"/>
                  <a:pt x="202018" y="1095154"/>
                </a:cubicBezTo>
                <a:cubicBezTo>
                  <a:pt x="198474" y="1119963"/>
                  <a:pt x="197021" y="1145163"/>
                  <a:pt x="191386" y="1169582"/>
                </a:cubicBezTo>
                <a:cubicBezTo>
                  <a:pt x="191385" y="1169588"/>
                  <a:pt x="164805" y="1249324"/>
                  <a:pt x="159488" y="1265275"/>
                </a:cubicBezTo>
                <a:lnTo>
                  <a:pt x="148855" y="1297172"/>
                </a:lnTo>
                <a:cubicBezTo>
                  <a:pt x="145311" y="1307805"/>
                  <a:pt x="144440" y="1319745"/>
                  <a:pt x="138223" y="1329070"/>
                </a:cubicBezTo>
                <a:cubicBezTo>
                  <a:pt x="124046" y="1350335"/>
                  <a:pt x="103775" y="1368619"/>
                  <a:pt x="95693" y="1392865"/>
                </a:cubicBezTo>
                <a:cubicBezTo>
                  <a:pt x="87372" y="1417826"/>
                  <a:pt x="83503" y="1445283"/>
                  <a:pt x="53162" y="1456661"/>
                </a:cubicBezTo>
                <a:cubicBezTo>
                  <a:pt x="36570" y="1462883"/>
                  <a:pt x="17721" y="1456661"/>
                  <a:pt x="0" y="1456661"/>
                </a:cubicBezTo>
              </a:path>
            </a:pathLst>
          </a:custGeom>
          <a:ln w="28575">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1307805" y="2966484"/>
            <a:ext cx="1658679" cy="244549"/>
          </a:xfrm>
          <a:custGeom>
            <a:avLst/>
            <a:gdLst>
              <a:gd name="connsiteX0" fmla="*/ 0 w 1658679"/>
              <a:gd name="connsiteY0" fmla="*/ 223283 h 244549"/>
              <a:gd name="connsiteX1" fmla="*/ 148855 w 1658679"/>
              <a:gd name="connsiteY1" fmla="*/ 233916 h 244549"/>
              <a:gd name="connsiteX2" fmla="*/ 180753 w 1658679"/>
              <a:gd name="connsiteY2" fmla="*/ 244549 h 244549"/>
              <a:gd name="connsiteX3" fmla="*/ 510362 w 1658679"/>
              <a:gd name="connsiteY3" fmla="*/ 233916 h 244549"/>
              <a:gd name="connsiteX4" fmla="*/ 712381 w 1658679"/>
              <a:gd name="connsiteY4" fmla="*/ 212651 h 244549"/>
              <a:gd name="connsiteX5" fmla="*/ 744279 w 1658679"/>
              <a:gd name="connsiteY5" fmla="*/ 191386 h 244549"/>
              <a:gd name="connsiteX6" fmla="*/ 776176 w 1658679"/>
              <a:gd name="connsiteY6" fmla="*/ 180753 h 244549"/>
              <a:gd name="connsiteX7" fmla="*/ 797442 w 1658679"/>
              <a:gd name="connsiteY7" fmla="*/ 159488 h 244549"/>
              <a:gd name="connsiteX8" fmla="*/ 914400 w 1658679"/>
              <a:gd name="connsiteY8" fmla="*/ 127590 h 244549"/>
              <a:gd name="connsiteX9" fmla="*/ 978195 w 1658679"/>
              <a:gd name="connsiteY9" fmla="*/ 95693 h 244549"/>
              <a:gd name="connsiteX10" fmla="*/ 1010093 w 1658679"/>
              <a:gd name="connsiteY10" fmla="*/ 74428 h 244549"/>
              <a:gd name="connsiteX11" fmla="*/ 1084521 w 1658679"/>
              <a:gd name="connsiteY11" fmla="*/ 53163 h 244549"/>
              <a:gd name="connsiteX12" fmla="*/ 1148316 w 1658679"/>
              <a:gd name="connsiteY12" fmla="*/ 31897 h 244549"/>
              <a:gd name="connsiteX13" fmla="*/ 1180214 w 1658679"/>
              <a:gd name="connsiteY13" fmla="*/ 21265 h 244549"/>
              <a:gd name="connsiteX14" fmla="*/ 1212111 w 1658679"/>
              <a:gd name="connsiteY14" fmla="*/ 10632 h 244549"/>
              <a:gd name="connsiteX15" fmla="*/ 1297172 w 1658679"/>
              <a:gd name="connsiteY15" fmla="*/ 0 h 244549"/>
              <a:gd name="connsiteX16" fmla="*/ 1424762 w 1658679"/>
              <a:gd name="connsiteY16" fmla="*/ 31897 h 244549"/>
              <a:gd name="connsiteX17" fmla="*/ 1467293 w 1658679"/>
              <a:gd name="connsiteY17" fmla="*/ 42530 h 244549"/>
              <a:gd name="connsiteX18" fmla="*/ 1499190 w 1658679"/>
              <a:gd name="connsiteY18" fmla="*/ 53163 h 244549"/>
              <a:gd name="connsiteX19" fmla="*/ 1584251 w 1658679"/>
              <a:gd name="connsiteY19" fmla="*/ 63795 h 244549"/>
              <a:gd name="connsiteX20" fmla="*/ 1658679 w 1658679"/>
              <a:gd name="connsiteY20" fmla="*/ 85060 h 2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8679" h="244549">
                <a:moveTo>
                  <a:pt x="0" y="223283"/>
                </a:moveTo>
                <a:cubicBezTo>
                  <a:pt x="49618" y="226827"/>
                  <a:pt x="99451" y="228104"/>
                  <a:pt x="148855" y="233916"/>
                </a:cubicBezTo>
                <a:cubicBezTo>
                  <a:pt x="159986" y="235226"/>
                  <a:pt x="169545" y="244549"/>
                  <a:pt x="180753" y="244549"/>
                </a:cubicBezTo>
                <a:cubicBezTo>
                  <a:pt x="290680" y="244549"/>
                  <a:pt x="400492" y="237460"/>
                  <a:pt x="510362" y="233916"/>
                </a:cubicBezTo>
                <a:cubicBezTo>
                  <a:pt x="615607" y="198833"/>
                  <a:pt x="432497" y="256842"/>
                  <a:pt x="712381" y="212651"/>
                </a:cubicBezTo>
                <a:cubicBezTo>
                  <a:pt x="725003" y="210658"/>
                  <a:pt x="732849" y="197101"/>
                  <a:pt x="744279" y="191386"/>
                </a:cubicBezTo>
                <a:cubicBezTo>
                  <a:pt x="754303" y="186374"/>
                  <a:pt x="765544" y="184297"/>
                  <a:pt x="776176" y="180753"/>
                </a:cubicBezTo>
                <a:cubicBezTo>
                  <a:pt x="783265" y="173665"/>
                  <a:pt x="788476" y="163971"/>
                  <a:pt x="797442" y="159488"/>
                </a:cubicBezTo>
                <a:cubicBezTo>
                  <a:pt x="833415" y="141502"/>
                  <a:pt x="875511" y="135368"/>
                  <a:pt x="914400" y="127590"/>
                </a:cubicBezTo>
                <a:cubicBezTo>
                  <a:pt x="1005807" y="66651"/>
                  <a:pt x="890159" y="139710"/>
                  <a:pt x="978195" y="95693"/>
                </a:cubicBezTo>
                <a:cubicBezTo>
                  <a:pt x="989625" y="89978"/>
                  <a:pt x="998663" y="80143"/>
                  <a:pt x="1010093" y="74428"/>
                </a:cubicBezTo>
                <a:cubicBezTo>
                  <a:pt x="1027967" y="65491"/>
                  <a:pt x="1067477" y="58276"/>
                  <a:pt x="1084521" y="53163"/>
                </a:cubicBezTo>
                <a:cubicBezTo>
                  <a:pt x="1105991" y="46722"/>
                  <a:pt x="1127051" y="38985"/>
                  <a:pt x="1148316" y="31897"/>
                </a:cubicBezTo>
                <a:lnTo>
                  <a:pt x="1180214" y="21265"/>
                </a:lnTo>
                <a:cubicBezTo>
                  <a:pt x="1190846" y="17721"/>
                  <a:pt x="1200990" y="12022"/>
                  <a:pt x="1212111" y="10632"/>
                </a:cubicBezTo>
                <a:lnTo>
                  <a:pt x="1297172" y="0"/>
                </a:lnTo>
                <a:cubicBezTo>
                  <a:pt x="1359369" y="41466"/>
                  <a:pt x="1307335" y="13832"/>
                  <a:pt x="1424762" y="31897"/>
                </a:cubicBezTo>
                <a:cubicBezTo>
                  <a:pt x="1439205" y="34119"/>
                  <a:pt x="1453242" y="38515"/>
                  <a:pt x="1467293" y="42530"/>
                </a:cubicBezTo>
                <a:cubicBezTo>
                  <a:pt x="1478069" y="45609"/>
                  <a:pt x="1488163" y="51158"/>
                  <a:pt x="1499190" y="53163"/>
                </a:cubicBezTo>
                <a:cubicBezTo>
                  <a:pt x="1527303" y="58275"/>
                  <a:pt x="1555897" y="60251"/>
                  <a:pt x="1584251" y="63795"/>
                </a:cubicBezTo>
                <a:cubicBezTo>
                  <a:pt x="1651408" y="86181"/>
                  <a:pt x="1625631" y="85060"/>
                  <a:pt x="1658679" y="85060"/>
                </a:cubicBezTo>
              </a:path>
            </a:pathLst>
          </a:custGeom>
          <a:ln w="28575">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p:cNvSpPr/>
          <p:nvPr/>
        </p:nvSpPr>
        <p:spPr>
          <a:xfrm>
            <a:off x="1020726" y="2966484"/>
            <a:ext cx="304800" cy="304800"/>
          </a:xfrm>
          <a:prstGeom prst="ellipse">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2881423" y="2998381"/>
            <a:ext cx="304800" cy="304800"/>
          </a:xfrm>
          <a:prstGeom prst="ellipse">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332105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2500"/>
                            </p:stCondLst>
                            <p:childTnLst>
                              <p:par>
                                <p:cTn id="13" presetID="7" presetClass="emph" presetSubtype="2" repeatCount="indefinite" fill="hold" nodeType="afterEffect">
                                  <p:stCondLst>
                                    <p:cond delay="0"/>
                                  </p:stCondLst>
                                  <p:endCondLst>
                                    <p:cond evt="onNext" delay="0">
                                      <p:tgtEl>
                                        <p:sldTgt/>
                                      </p:tgtEl>
                                    </p:cond>
                                  </p:endCondLst>
                                  <p:childTnLst>
                                    <p:animClr clrSpc="rgb" dir="cw">
                                      <p:cBhvr>
                                        <p:cTn id="14" dur="500" fill="hold"/>
                                        <p:tgtEl>
                                          <p:spTgt spid="20"/>
                                        </p:tgtEl>
                                        <p:attrNameLst>
                                          <p:attrName>stroke.color</p:attrName>
                                        </p:attrNameLst>
                                      </p:cBhvr>
                                      <p:to>
                                        <a:srgbClr val="66FF33"/>
                                      </p:to>
                                    </p:animClr>
                                    <p:set>
                                      <p:cBhvr>
                                        <p:cTn id="15" dur="500" fill="hold"/>
                                        <p:tgtEl>
                                          <p:spTgt spid="2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82000" cy="6172200"/>
          </a:xfrm>
        </p:spPr>
        <p:txBody>
          <a:bodyPr>
            <a:normAutofit fontScale="85000" lnSpcReduction="20000"/>
          </a:bodyPr>
          <a:lstStyle/>
          <a:p>
            <a:pPr marL="36576" indent="0" algn="just" rtl="1">
              <a:lnSpc>
                <a:spcPct val="150000"/>
              </a:lnSpc>
              <a:buNone/>
            </a:pPr>
            <a:r>
              <a:rPr lang="fa-IR" dirty="0">
                <a:solidFill>
                  <a:schemeClr val="tx1"/>
                </a:solidFill>
                <a:cs typeface="B Zar" pitchFamily="2" charset="-78"/>
              </a:rPr>
              <a:t>در اردبهشت ماه 1391 سفر علمی تحقیقاتی گروه کلام </a:t>
            </a:r>
            <a:r>
              <a:rPr lang="fa-IR" dirty="0" smtClean="0">
                <a:solidFill>
                  <a:schemeClr val="tx1"/>
                </a:solidFill>
                <a:cs typeface="B Zar" pitchFamily="2" charset="-78"/>
              </a:rPr>
              <a:t>م</a:t>
            </a:r>
            <a:r>
              <a:rPr lang="fa-IR" dirty="0">
                <a:solidFill>
                  <a:schemeClr val="tx1"/>
                </a:solidFill>
                <a:cs typeface="B Zar" pitchFamily="2" charset="-78"/>
              </a:rPr>
              <a:t>ؤ</a:t>
            </a:r>
            <a:r>
              <a:rPr lang="fa-IR" dirty="0" smtClean="0">
                <a:solidFill>
                  <a:schemeClr val="tx1"/>
                </a:solidFill>
                <a:cs typeface="B Zar" pitchFamily="2" charset="-78"/>
              </a:rPr>
              <a:t>سسه  </a:t>
            </a:r>
            <a:r>
              <a:rPr lang="fa-IR" dirty="0">
                <a:solidFill>
                  <a:schemeClr val="tx1"/>
                </a:solidFill>
                <a:cs typeface="B Zar" pitchFamily="2" charset="-78"/>
              </a:rPr>
              <a:t>آموزشی  و پژوهشی امام خمینی (ره</a:t>
            </a:r>
            <a:r>
              <a:rPr lang="fa-IR" dirty="0" smtClean="0">
                <a:solidFill>
                  <a:schemeClr val="tx1"/>
                </a:solidFill>
                <a:cs typeface="B Zar" pitchFamily="2" charset="-78"/>
              </a:rPr>
              <a:t>) قم </a:t>
            </a:r>
            <a:r>
              <a:rPr lang="fa-IR" dirty="0">
                <a:solidFill>
                  <a:schemeClr val="tx1"/>
                </a:solidFill>
                <a:cs typeface="B Zar" pitchFamily="2" charset="-78"/>
              </a:rPr>
              <a:t>با رویکرد کلامی </a:t>
            </a:r>
            <a:r>
              <a:rPr lang="fa-IR" dirty="0" smtClean="0">
                <a:solidFill>
                  <a:schemeClr val="tx1"/>
                </a:solidFill>
                <a:cs typeface="B Zar" pitchFamily="2" charset="-78"/>
              </a:rPr>
              <a:t>و ادیانی </a:t>
            </a:r>
            <a:r>
              <a:rPr lang="fa-IR" dirty="0">
                <a:solidFill>
                  <a:schemeClr val="tx1"/>
                </a:solidFill>
                <a:cs typeface="B Zar" pitchFamily="2" charset="-78"/>
              </a:rPr>
              <a:t>به کشور هندوستان انجام شد</a:t>
            </a:r>
            <a:r>
              <a:rPr lang="fa-IR" dirty="0" smtClean="0">
                <a:solidFill>
                  <a:schemeClr val="tx1"/>
                </a:solidFill>
                <a:cs typeface="B Zar" pitchFamily="2" charset="-78"/>
              </a:rPr>
              <a:t>.</a:t>
            </a:r>
            <a:r>
              <a:rPr lang="en-US" dirty="0" smtClean="0">
                <a:solidFill>
                  <a:schemeClr val="tx1"/>
                </a:solidFill>
                <a:cs typeface="B Zar" pitchFamily="2" charset="-78"/>
              </a:rPr>
              <a:t> </a:t>
            </a:r>
            <a:r>
              <a:rPr lang="fa-IR" dirty="0" smtClean="0">
                <a:solidFill>
                  <a:schemeClr val="tx1"/>
                </a:solidFill>
                <a:cs typeface="B Zar" pitchFamily="2" charset="-78"/>
              </a:rPr>
              <a:t>با </a:t>
            </a:r>
            <a:r>
              <a:rPr lang="fa-IR" dirty="0">
                <a:solidFill>
                  <a:schemeClr val="tx1"/>
                </a:solidFill>
                <a:cs typeface="B Zar" pitchFamily="2" charset="-78"/>
              </a:rPr>
              <a:t>توجه به تاکید ریاست فرزانه </a:t>
            </a:r>
            <a:r>
              <a:rPr lang="fa-IR" dirty="0" smtClean="0">
                <a:solidFill>
                  <a:schemeClr val="tx1"/>
                </a:solidFill>
                <a:cs typeface="B Zar" pitchFamily="2" charset="-78"/>
              </a:rPr>
              <a:t>مؤسسه </a:t>
            </a:r>
            <a:r>
              <a:rPr lang="fa-IR" dirty="0">
                <a:solidFill>
                  <a:schemeClr val="tx1"/>
                </a:solidFill>
                <a:cs typeface="B Zar" pitchFamily="2" charset="-78"/>
              </a:rPr>
              <a:t>مبنی بر آشنایی و مواجهه چهره به چهره دانش پژوهان  با ادیان و مکاتب </a:t>
            </a:r>
            <a:r>
              <a:rPr lang="fa-IR" dirty="0" smtClean="0">
                <a:solidFill>
                  <a:schemeClr val="tx1"/>
                </a:solidFill>
                <a:cs typeface="B Zar" pitchFamily="2" charset="-78"/>
              </a:rPr>
              <a:t>مختلف، </a:t>
            </a:r>
            <a:r>
              <a:rPr lang="fa-IR" dirty="0">
                <a:solidFill>
                  <a:schemeClr val="tx1"/>
                </a:solidFill>
                <a:cs typeface="B Zar" pitchFamily="2" charset="-78"/>
              </a:rPr>
              <a:t>با پیشنهاد دانش پژوهان کارشناسی ارشد گروه کلام و موافقت مدیریت محترم گروه </a:t>
            </a:r>
            <a:r>
              <a:rPr lang="fa-IR" dirty="0" smtClean="0">
                <a:solidFill>
                  <a:schemeClr val="tx1"/>
                </a:solidFill>
                <a:cs typeface="B Zar" pitchFamily="2" charset="-78"/>
              </a:rPr>
              <a:t>و هم </a:t>
            </a:r>
            <a:r>
              <a:rPr lang="fa-IR" dirty="0">
                <a:solidFill>
                  <a:schemeClr val="tx1"/>
                </a:solidFill>
                <a:cs typeface="B Zar" pitchFamily="2" charset="-78"/>
              </a:rPr>
              <a:t>چنین تصویب هیئت رئیسه </a:t>
            </a:r>
            <a:r>
              <a:rPr lang="fa-IR" dirty="0" smtClean="0">
                <a:solidFill>
                  <a:schemeClr val="tx1"/>
                </a:solidFill>
                <a:cs typeface="B Zar" pitchFamily="2" charset="-78"/>
              </a:rPr>
              <a:t>محترم موسسه  </a:t>
            </a:r>
            <a:r>
              <a:rPr lang="fa-IR" dirty="0">
                <a:solidFill>
                  <a:schemeClr val="tx1"/>
                </a:solidFill>
                <a:cs typeface="B Zar" pitchFamily="2" charset="-78"/>
              </a:rPr>
              <a:t>مقدمات سفر انجام </a:t>
            </a:r>
            <a:r>
              <a:rPr lang="fa-IR" dirty="0" smtClean="0">
                <a:solidFill>
                  <a:schemeClr val="tx1"/>
                </a:solidFill>
                <a:cs typeface="B Zar" pitchFamily="2" charset="-78"/>
              </a:rPr>
              <a:t>و در </a:t>
            </a:r>
            <a:r>
              <a:rPr lang="fa-IR" dirty="0">
                <a:solidFill>
                  <a:schemeClr val="tx1"/>
                </a:solidFill>
                <a:cs typeface="B Zar" pitchFamily="2" charset="-78"/>
              </a:rPr>
              <a:t>تاریخ هشتم اردیبهشت ماه </a:t>
            </a:r>
            <a:r>
              <a:rPr lang="fa-IR" dirty="0" smtClean="0">
                <a:solidFill>
                  <a:schemeClr val="tx1"/>
                </a:solidFill>
                <a:cs typeface="B Zar" pitchFamily="2" charset="-78"/>
              </a:rPr>
              <a:t>رسماً </a:t>
            </a:r>
            <a:r>
              <a:rPr lang="fa-IR" dirty="0">
                <a:solidFill>
                  <a:schemeClr val="tx1"/>
                </a:solidFill>
                <a:cs typeface="B Zar" pitchFamily="2" charset="-78"/>
              </a:rPr>
              <a:t>کلید خورد</a:t>
            </a:r>
            <a:r>
              <a:rPr lang="fa-IR" dirty="0" smtClean="0">
                <a:solidFill>
                  <a:schemeClr val="tx1"/>
                </a:solidFill>
                <a:cs typeface="B Zar" pitchFamily="2" charset="-78"/>
              </a:rPr>
              <a:t>.</a:t>
            </a:r>
          </a:p>
          <a:p>
            <a:pPr marL="36576" indent="0" algn="just" rtl="1">
              <a:lnSpc>
                <a:spcPct val="150000"/>
              </a:lnSpc>
              <a:buNone/>
            </a:pPr>
            <a:r>
              <a:rPr lang="fa-IR" dirty="0">
                <a:solidFill>
                  <a:schemeClr val="tx1"/>
                </a:solidFill>
                <a:cs typeface="B Zar" pitchFamily="2" charset="-78"/>
              </a:rPr>
              <a:t>با توجه به اهمیت سفر و لزوم آشنایی با خصوصیات کشور مقصد</a:t>
            </a:r>
            <a:r>
              <a:rPr lang="fa-IR" dirty="0" smtClean="0">
                <a:solidFill>
                  <a:schemeClr val="tx1"/>
                </a:solidFill>
                <a:cs typeface="B Zar" pitchFamily="2" charset="-78"/>
              </a:rPr>
              <a:t>، دو جلسه توجیهی </a:t>
            </a:r>
            <a:r>
              <a:rPr lang="fa-IR" dirty="0">
                <a:solidFill>
                  <a:schemeClr val="tx1"/>
                </a:solidFill>
                <a:cs typeface="B Zar" pitchFamily="2" charset="-78"/>
              </a:rPr>
              <a:t>با حضور حجت الاسلام منطقی </a:t>
            </a:r>
            <a:r>
              <a:rPr lang="fa-IR" dirty="0" smtClean="0">
                <a:solidFill>
                  <a:schemeClr val="tx1"/>
                </a:solidFill>
                <a:cs typeface="B Zar" pitchFamily="2" charset="-78"/>
              </a:rPr>
              <a:t>و هم </a:t>
            </a:r>
            <a:r>
              <a:rPr lang="fa-IR" dirty="0">
                <a:solidFill>
                  <a:schemeClr val="tx1"/>
                </a:solidFill>
                <a:cs typeface="B Zar" pitchFamily="2" charset="-78"/>
              </a:rPr>
              <a:t>چنین دکتر نجفی  (رایزن سابق فرهنگی ایران در هندوستان</a:t>
            </a:r>
            <a:r>
              <a:rPr lang="fa-IR" dirty="0" smtClean="0">
                <a:solidFill>
                  <a:schemeClr val="tx1"/>
                </a:solidFill>
                <a:cs typeface="B Zar" pitchFamily="2" charset="-78"/>
              </a:rPr>
              <a:t>) برگزار </a:t>
            </a:r>
            <a:r>
              <a:rPr lang="fa-IR" dirty="0">
                <a:solidFill>
                  <a:schemeClr val="tx1"/>
                </a:solidFill>
                <a:cs typeface="B Zar" pitchFamily="2" charset="-78"/>
              </a:rPr>
              <a:t>شد که نقش مهمی در آشنایی دانش پژوهان با </a:t>
            </a:r>
            <a:r>
              <a:rPr lang="fa-IR" dirty="0" smtClean="0">
                <a:solidFill>
                  <a:schemeClr val="tx1"/>
                </a:solidFill>
                <a:cs typeface="B Zar" pitchFamily="2" charset="-78"/>
              </a:rPr>
              <a:t>بایسته‌های فرهنگی، </a:t>
            </a:r>
            <a:r>
              <a:rPr lang="fa-IR" dirty="0">
                <a:solidFill>
                  <a:schemeClr val="tx1"/>
                </a:solidFill>
                <a:cs typeface="B Zar" pitchFamily="2" charset="-78"/>
              </a:rPr>
              <a:t>بهداشتی </a:t>
            </a:r>
            <a:r>
              <a:rPr lang="fa-IR" dirty="0" smtClean="0">
                <a:solidFill>
                  <a:schemeClr val="tx1"/>
                </a:solidFill>
                <a:cs typeface="B Zar" pitchFamily="2" charset="-78"/>
              </a:rPr>
              <a:t>و امنیتی </a:t>
            </a:r>
            <a:r>
              <a:rPr lang="fa-IR" dirty="0">
                <a:solidFill>
                  <a:schemeClr val="tx1"/>
                </a:solidFill>
                <a:cs typeface="B Zar" pitchFamily="2" charset="-78"/>
              </a:rPr>
              <a:t>سفر داشت. </a:t>
            </a:r>
            <a:endParaRPr lang="en-US" dirty="0" smtClean="0">
              <a:solidFill>
                <a:schemeClr val="tx1"/>
              </a:solidFill>
              <a:cs typeface="B Zar" pitchFamily="2" charset="-78"/>
            </a:endParaRPr>
          </a:p>
          <a:p>
            <a:pPr marL="36576" indent="0" algn="just" rtl="1">
              <a:lnSpc>
                <a:spcPct val="150000"/>
              </a:lnSpc>
              <a:buNone/>
            </a:pPr>
            <a:endParaRPr lang="en-US" dirty="0">
              <a:solidFill>
                <a:schemeClr val="tx1"/>
              </a:solidFill>
              <a:cs typeface="B Zar" pitchFamily="2" charset="-78"/>
            </a:endParaRPr>
          </a:p>
        </p:txBody>
      </p:sp>
    </p:spTree>
    <p:extLst>
      <p:ext uri="{BB962C8B-B14F-4D97-AF65-F5344CB8AC3E}">
        <p14:creationId xmlns:p14="http://schemas.microsoft.com/office/powerpoint/2010/main" val="1566351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56283"/>
            <a:ext cx="4085897" cy="1215717"/>
          </a:xfrm>
        </p:spPr>
        <p:txBody>
          <a:bodyPr>
            <a:spAutoFit/>
          </a:bodyPr>
          <a:lstStyle/>
          <a:p>
            <a:pPr algn="ctr" rtl="1"/>
            <a:r>
              <a:rPr lang="fa-IR" sz="3600" b="0" dirty="0" smtClean="0">
                <a:latin typeface="IranNastaliq" pitchFamily="18" charset="0"/>
                <a:cs typeface="B Mashhad" pitchFamily="2" charset="-78"/>
              </a:rPr>
              <a:t>سه شنبه  91/2/12</a:t>
            </a:r>
            <a:r>
              <a:rPr lang="fa-IR" sz="4000" b="0" dirty="0" smtClean="0">
                <a:latin typeface="IranNastaliq" pitchFamily="18" charset="0"/>
                <a:cs typeface="B Mashhad" pitchFamily="2" charset="-78"/>
              </a:rPr>
              <a:t/>
            </a:r>
            <a:br>
              <a:rPr lang="fa-IR" sz="4000" b="0" dirty="0" smtClean="0">
                <a:latin typeface="IranNastaliq" pitchFamily="18" charset="0"/>
                <a:cs typeface="B Mashhad" pitchFamily="2" charset="-78"/>
              </a:rPr>
            </a:br>
            <a:r>
              <a:rPr lang="fa-IR" sz="4000" b="0" dirty="0" smtClean="0">
                <a:latin typeface="IranNastaliq" pitchFamily="18" charset="0"/>
                <a:cs typeface="B Mashhad" pitchFamily="2" charset="-78"/>
              </a:rPr>
              <a:t>آگـــرا</a:t>
            </a:r>
            <a:endParaRPr lang="en-US" sz="4000" b="0" dirty="0">
              <a:latin typeface="IranNastaliq" pitchFamily="18" charset="0"/>
              <a:cs typeface="B Mashhad" pitchFamily="2" charset="-78"/>
            </a:endParaRPr>
          </a:p>
        </p:txBody>
      </p:sp>
    </p:spTree>
    <p:extLst>
      <p:ext uri="{BB962C8B-B14F-4D97-AF65-F5344CB8AC3E}">
        <p14:creationId xmlns:p14="http://schemas.microsoft.com/office/powerpoint/2010/main" val="349502383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768136"/>
            <a:ext cx="7315200" cy="1154097"/>
          </a:xfrm>
        </p:spPr>
        <p:txBody>
          <a:bodyPr>
            <a:normAutofit/>
          </a:bodyPr>
          <a:lstStyle/>
          <a:p>
            <a:pPr algn="ctr"/>
            <a:r>
              <a:rPr lang="fa-IR" sz="3600" b="1" dirty="0">
                <a:cs typeface="B Titr" pitchFamily="2" charset="-78"/>
              </a:rPr>
              <a:t>بازدید از تاج محل </a:t>
            </a:r>
          </a:p>
        </p:txBody>
      </p:sp>
      <p:sp>
        <p:nvSpPr>
          <p:cNvPr id="5" name="Content Placeholder 4"/>
          <p:cNvSpPr>
            <a:spLocks noGrp="1"/>
          </p:cNvSpPr>
          <p:nvPr>
            <p:ph idx="1"/>
          </p:nvPr>
        </p:nvSpPr>
        <p:spPr>
          <a:xfrm>
            <a:off x="609600" y="3074633"/>
            <a:ext cx="8001000" cy="3021367"/>
          </a:xfrm>
        </p:spPr>
        <p:txBody>
          <a:bodyPr>
            <a:noAutofit/>
          </a:bodyPr>
          <a:lstStyle/>
          <a:p>
            <a:pPr marL="45720" indent="0" algn="just" rtl="1">
              <a:buNone/>
            </a:pPr>
            <a:r>
              <a:rPr lang="fa-IR" sz="2400" dirty="0">
                <a:cs typeface="B Zar" pitchFamily="2" charset="-78"/>
              </a:rPr>
              <a:t>اولین برنامه در آگرا بازدید از اثر تاریخی تاج محل بود</a:t>
            </a:r>
            <a:r>
              <a:rPr lang="fa-IR" sz="2400" dirty="0" smtClean="0">
                <a:cs typeface="B Zar" pitchFamily="2" charset="-78"/>
              </a:rPr>
              <a:t>. تاج </a:t>
            </a:r>
            <a:r>
              <a:rPr lang="fa-IR" sz="2400" dirty="0">
                <a:cs typeface="B Zar" pitchFamily="2" charset="-78"/>
              </a:rPr>
              <a:t>محل که به نوعی نماد </a:t>
            </a:r>
            <a:r>
              <a:rPr lang="fa-IR" sz="2400" dirty="0" smtClean="0">
                <a:cs typeface="B Zar" pitchFamily="2" charset="-78"/>
              </a:rPr>
              <a:t>و سمبل </a:t>
            </a:r>
            <a:r>
              <a:rPr lang="fa-IR" sz="2400" dirty="0">
                <a:cs typeface="B Zar" pitchFamily="2" charset="-78"/>
              </a:rPr>
              <a:t>کشور هندوستان هم به شمار </a:t>
            </a:r>
            <a:r>
              <a:rPr lang="fa-IR" sz="2400" dirty="0" smtClean="0">
                <a:cs typeface="B Zar" pitchFamily="2" charset="-78"/>
              </a:rPr>
              <a:t>می‌رود </a:t>
            </a:r>
            <a:r>
              <a:rPr lang="fa-IR" sz="2400" dirty="0">
                <a:cs typeface="B Zar" pitchFamily="2" charset="-78"/>
              </a:rPr>
              <a:t>آرامگاهی است که جهان شاه برای همسرش ممتاز بانو بنیان نهاد و امروزه </a:t>
            </a:r>
            <a:r>
              <a:rPr lang="fa-IR" sz="2400" dirty="0" smtClean="0">
                <a:cs typeface="B Zar" pitchFamily="2" charset="-78"/>
              </a:rPr>
              <a:t>به عنوان </a:t>
            </a:r>
            <a:r>
              <a:rPr lang="fa-IR" sz="2400" dirty="0">
                <a:cs typeface="B Zar" pitchFamily="2" charset="-78"/>
              </a:rPr>
              <a:t>یکی از عجایب جهان به شمار </a:t>
            </a:r>
            <a:r>
              <a:rPr lang="fa-IR" sz="2400" dirty="0" smtClean="0">
                <a:cs typeface="B Zar" pitchFamily="2" charset="-78"/>
              </a:rPr>
              <a:t>می‌رود. این </a:t>
            </a:r>
            <a:r>
              <a:rPr lang="fa-IR" sz="2400" dirty="0">
                <a:cs typeface="B Zar" pitchFamily="2" charset="-78"/>
              </a:rPr>
              <a:t>مجموعه عظیم تشکیل شده </a:t>
            </a:r>
            <a:r>
              <a:rPr lang="fa-IR" sz="2400" dirty="0" smtClean="0">
                <a:cs typeface="B Zar" pitchFamily="2" charset="-78"/>
              </a:rPr>
              <a:t>است </a:t>
            </a:r>
            <a:r>
              <a:rPr lang="fa-IR" sz="2400" dirty="0">
                <a:cs typeface="B Zar" pitchFamily="2" charset="-78"/>
              </a:rPr>
              <a:t>از یک گنبد بزرگ و چهار گنبد </a:t>
            </a:r>
            <a:r>
              <a:rPr lang="fa-IR" sz="2400" dirty="0" smtClean="0">
                <a:cs typeface="B Zar" pitchFamily="2" charset="-78"/>
              </a:rPr>
              <a:t>گوچک‌تر </a:t>
            </a:r>
            <a:r>
              <a:rPr lang="fa-IR" sz="2400" dirty="0">
                <a:cs typeface="B Zar" pitchFamily="2" charset="-78"/>
              </a:rPr>
              <a:t>با چهار دسته گل، که همگی از مرمر سفید و شفاف و </a:t>
            </a:r>
            <a:r>
              <a:rPr lang="fa-IR" sz="2400" dirty="0" smtClean="0">
                <a:cs typeface="B Zar" pitchFamily="2" charset="-78"/>
              </a:rPr>
              <a:t>سنگ‌های </a:t>
            </a:r>
            <a:r>
              <a:rPr lang="fa-IR" sz="2400" dirty="0">
                <a:cs typeface="B Zar" pitchFamily="2" charset="-78"/>
              </a:rPr>
              <a:t>ریز قیمتی ساخته شده </a:t>
            </a:r>
            <a:r>
              <a:rPr lang="fa-IR" sz="2400" dirty="0" smtClean="0">
                <a:cs typeface="B Zar" pitchFamily="2" charset="-78"/>
              </a:rPr>
              <a:t>است. برای </a:t>
            </a:r>
            <a:r>
              <a:rPr lang="fa-IR" sz="2400" dirty="0">
                <a:cs typeface="B Zar" pitchFamily="2" charset="-78"/>
              </a:rPr>
              <a:t>ساختن این مقبره که ترکیبی از معماری ایرانی هندی است بسیاری از استادان معماری آن دوران حضور داشتند </a:t>
            </a:r>
            <a:r>
              <a:rPr lang="fa-IR" sz="2400" dirty="0" smtClean="0">
                <a:cs typeface="B Zar" pitchFamily="2" charset="-78"/>
              </a:rPr>
              <a:t>و ساخت </a:t>
            </a:r>
            <a:r>
              <a:rPr lang="fa-IR" sz="2400" dirty="0">
                <a:cs typeface="B Zar" pitchFamily="2" charset="-78"/>
              </a:rPr>
              <a:t>آن 22سال به طول انجامید</a:t>
            </a:r>
            <a:r>
              <a:rPr lang="fa-IR" sz="2400" dirty="0" smtClean="0">
                <a:cs typeface="B Zar" pitchFamily="2" charset="-78"/>
              </a:rPr>
              <a:t>. بعد از ساخت نیز جهان شاه چشمان معمار را کور و دستان او را برید تا نتواند شبیه این عمارت را در جای دیگر بسازد</a:t>
            </a:r>
            <a:endParaRPr lang="fa-IR" sz="2400" dirty="0">
              <a:cs typeface="B Zar" pitchFamily="2" charset="-78"/>
            </a:endParaRPr>
          </a:p>
        </p:txBody>
      </p:sp>
    </p:spTree>
    <p:extLst>
      <p:ext uri="{BB962C8B-B14F-4D97-AF65-F5344CB8AC3E}">
        <p14:creationId xmlns:p14="http://schemas.microsoft.com/office/powerpoint/2010/main" val="37545694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4616509" y="3810000"/>
            <a:ext cx="3969984" cy="2977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4251587" y="132729"/>
            <a:ext cx="4699828" cy="3524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354841" y="408695"/>
            <a:ext cx="3500425" cy="622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626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667000"/>
            <a:ext cx="7315200" cy="1154097"/>
          </a:xfrm>
        </p:spPr>
        <p:txBody>
          <a:bodyPr>
            <a:normAutofit/>
          </a:bodyPr>
          <a:lstStyle/>
          <a:p>
            <a:pPr algn="ctr"/>
            <a:r>
              <a:rPr lang="fa-IR" sz="3600" b="1" dirty="0">
                <a:cs typeface="B Titr" pitchFamily="2" charset="-78"/>
              </a:rPr>
              <a:t>بازدید از </a:t>
            </a:r>
            <a:r>
              <a:rPr lang="fa-IR" sz="3600" b="1" dirty="0" smtClean="0">
                <a:cs typeface="B Titr" pitchFamily="2" charset="-78"/>
              </a:rPr>
              <a:t>لعل </a:t>
            </a:r>
            <a:r>
              <a:rPr lang="fa-IR" sz="3600" b="1" dirty="0">
                <a:cs typeface="B Titr" pitchFamily="2" charset="-78"/>
              </a:rPr>
              <a:t>قلعه</a:t>
            </a:r>
          </a:p>
        </p:txBody>
      </p:sp>
      <p:sp>
        <p:nvSpPr>
          <p:cNvPr id="5" name="Content Placeholder 4"/>
          <p:cNvSpPr>
            <a:spLocks noGrp="1"/>
          </p:cNvSpPr>
          <p:nvPr>
            <p:ph idx="1"/>
          </p:nvPr>
        </p:nvSpPr>
        <p:spPr>
          <a:xfrm>
            <a:off x="609600" y="3973497"/>
            <a:ext cx="8001000" cy="3021367"/>
          </a:xfrm>
        </p:spPr>
        <p:txBody>
          <a:bodyPr>
            <a:noAutofit/>
          </a:bodyPr>
          <a:lstStyle/>
          <a:p>
            <a:pPr marL="45720" indent="0" algn="just" rtl="1">
              <a:buNone/>
            </a:pPr>
            <a:r>
              <a:rPr lang="fa-IR" sz="2400" dirty="0" smtClean="0">
                <a:cs typeface="B Zar" pitchFamily="2" charset="-78"/>
              </a:rPr>
              <a:t>لعل </a:t>
            </a:r>
            <a:r>
              <a:rPr lang="fa-IR" sz="2400" dirty="0">
                <a:cs typeface="B Zar" pitchFamily="2" charset="-78"/>
              </a:rPr>
              <a:t>قلعه ارگ سلطنتی شاه جهان پنجمین پادشاه گورکانی هند بوده است که اکنون یکی از مراکز مهم جذب گردشگران خارجی به شمار </a:t>
            </a:r>
            <a:r>
              <a:rPr lang="fa-IR" sz="2400" dirty="0" smtClean="0">
                <a:cs typeface="B Zar" pitchFamily="2" charset="-78"/>
              </a:rPr>
              <a:t>می‌رود</a:t>
            </a:r>
            <a:r>
              <a:rPr lang="fa-IR" sz="2400" dirty="0">
                <a:cs typeface="B Zar" pitchFamily="2" charset="-78"/>
              </a:rPr>
              <a:t>. این قلعه در سال 1565 ساخته شد</a:t>
            </a:r>
            <a:r>
              <a:rPr lang="fa-IR" sz="2400" dirty="0" smtClean="0">
                <a:cs typeface="B Zar" pitchFamily="2" charset="-78"/>
              </a:rPr>
              <a:t>. معماری </a:t>
            </a:r>
            <a:r>
              <a:rPr lang="fa-IR" sz="2400" dirty="0">
                <a:cs typeface="B Zar" pitchFamily="2" charset="-78"/>
              </a:rPr>
              <a:t>این قلعه که به سان اکثر آثار باستانی هند از </a:t>
            </a:r>
            <a:r>
              <a:rPr lang="fa-IR" sz="2400" dirty="0" smtClean="0">
                <a:cs typeface="B Zar" pitchFamily="2" charset="-78"/>
              </a:rPr>
              <a:t>سنگ‌های </a:t>
            </a:r>
            <a:r>
              <a:rPr lang="fa-IR" sz="2400" dirty="0">
                <a:cs typeface="B Zar" pitchFamily="2" charset="-78"/>
              </a:rPr>
              <a:t>سرخ ساخته شده است تلفیقی است </a:t>
            </a:r>
            <a:r>
              <a:rPr lang="fa-IR" sz="2400" dirty="0" smtClean="0">
                <a:cs typeface="B Zar" pitchFamily="2" charset="-78"/>
              </a:rPr>
              <a:t>از نماد‌های فرهنگ‌های </a:t>
            </a:r>
            <a:r>
              <a:rPr lang="fa-IR" sz="2400" dirty="0">
                <a:cs typeface="B Zar" pitchFamily="2" charset="-78"/>
              </a:rPr>
              <a:t>مختلف که </a:t>
            </a:r>
            <a:r>
              <a:rPr lang="fa-IR" sz="2400" dirty="0" smtClean="0">
                <a:cs typeface="B Zar" pitchFamily="2" charset="-78"/>
              </a:rPr>
              <a:t>به راحتی می‌توان </a:t>
            </a:r>
            <a:r>
              <a:rPr lang="fa-IR" sz="2400" dirty="0">
                <a:cs typeface="B Zar" pitchFamily="2" charset="-78"/>
              </a:rPr>
              <a:t>ستاره داوود وگل نیلوفر و محراب اسلامی را در کنار هم دید. این قلعه بسیار بزرگ دارای سه گیت خاص بوده است به طوری که </a:t>
            </a:r>
            <a:r>
              <a:rPr lang="fa-IR" sz="2400" dirty="0" smtClean="0">
                <a:cs typeface="B Zar" pitchFamily="2" charset="-78"/>
              </a:rPr>
              <a:t>در برخی قسمت‌های </a:t>
            </a:r>
            <a:r>
              <a:rPr lang="fa-IR" sz="2400" dirty="0">
                <a:cs typeface="B Zar" pitchFamily="2" charset="-78"/>
              </a:rPr>
              <a:t>آن جز درباریان و امیران خاص کسی حق ورود نداشته است. </a:t>
            </a:r>
          </a:p>
        </p:txBody>
      </p:sp>
    </p:spTree>
    <p:extLst>
      <p:ext uri="{BB962C8B-B14F-4D97-AF65-F5344CB8AC3E}">
        <p14:creationId xmlns:p14="http://schemas.microsoft.com/office/powerpoint/2010/main" val="16630875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169460" y="3657600"/>
            <a:ext cx="3969982" cy="2977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251587" y="153373"/>
            <a:ext cx="4699828" cy="3524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169460" y="439630"/>
            <a:ext cx="3881425" cy="29110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4309839" y="3857283"/>
            <a:ext cx="4583324" cy="257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409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5103"/>
            <a:ext cx="7315200" cy="1154097"/>
          </a:xfrm>
        </p:spPr>
        <p:txBody>
          <a:bodyPr>
            <a:normAutofit/>
          </a:bodyPr>
          <a:lstStyle/>
          <a:p>
            <a:pPr algn="ctr"/>
            <a:r>
              <a:rPr lang="fa-IR" sz="3600" b="1" dirty="0">
                <a:cs typeface="B Titr" pitchFamily="2" charset="-78"/>
              </a:rPr>
              <a:t>زیارت قبر شهید ثالث</a:t>
            </a:r>
          </a:p>
        </p:txBody>
      </p:sp>
      <p:sp>
        <p:nvSpPr>
          <p:cNvPr id="5" name="Content Placeholder 4"/>
          <p:cNvSpPr>
            <a:spLocks noGrp="1"/>
          </p:cNvSpPr>
          <p:nvPr>
            <p:ph idx="1"/>
          </p:nvPr>
        </p:nvSpPr>
        <p:spPr>
          <a:xfrm>
            <a:off x="457200" y="1371600"/>
            <a:ext cx="8458200" cy="3021367"/>
          </a:xfrm>
        </p:spPr>
        <p:txBody>
          <a:bodyPr>
            <a:noAutofit/>
          </a:bodyPr>
          <a:lstStyle/>
          <a:p>
            <a:pPr algn="just" rtl="1"/>
            <a:r>
              <a:rPr lang="fa-IR" dirty="0">
                <a:cs typeface="B Zar" pitchFamily="2" charset="-78"/>
              </a:rPr>
              <a:t>مقصد اصلی این سفر در شهر آگرا که با رویکرد کلامی تدوین یافته بود زیارت قبر قاضی نورالله شوشتری معروف به شهید ثالث بود. شهید ثالث  که </a:t>
            </a:r>
            <a:r>
              <a:rPr lang="fa-IR" dirty="0" smtClean="0">
                <a:cs typeface="B Zar" pitchFamily="2" charset="-78"/>
              </a:rPr>
              <a:t>دو</a:t>
            </a:r>
            <a:r>
              <a:rPr lang="en-US" dirty="0" smtClean="0">
                <a:cs typeface="B Zar" pitchFamily="2" charset="-78"/>
              </a:rPr>
              <a:t> </a:t>
            </a:r>
            <a:r>
              <a:rPr lang="fa-IR" dirty="0" smtClean="0">
                <a:cs typeface="B Zar" pitchFamily="2" charset="-78"/>
              </a:rPr>
              <a:t>اثر </a:t>
            </a:r>
            <a:r>
              <a:rPr lang="fa-IR" dirty="0">
                <a:cs typeface="B Zar" pitchFamily="2" charset="-78"/>
              </a:rPr>
              <a:t>گران سنگ «احقاق الحق» و «مجالس المومنین» از معروف‌ترین کتب او به شمار </a:t>
            </a:r>
            <a:r>
              <a:rPr lang="fa-IR" dirty="0" smtClean="0">
                <a:cs typeface="B Zar" pitchFamily="2" charset="-78"/>
              </a:rPr>
              <a:t>می‌روند</a:t>
            </a:r>
            <a:r>
              <a:rPr lang="en-US" dirty="0" smtClean="0">
                <a:cs typeface="B Zar" pitchFamily="2" charset="-78"/>
              </a:rPr>
              <a:t>t</a:t>
            </a:r>
            <a:r>
              <a:rPr lang="fa-IR" dirty="0" smtClean="0">
                <a:cs typeface="B Zar" pitchFamily="2" charset="-78"/>
              </a:rPr>
              <a:t> </a:t>
            </a:r>
            <a:r>
              <a:rPr lang="fa-IR" dirty="0">
                <a:cs typeface="B Zar" pitchFamily="2" charset="-78"/>
              </a:rPr>
              <a:t>در سال 996 به قصد تبلیغ و پرچم‌داری تشیع در سرزمین هندوستان عازم آن دیار شد. قاضی نورالله با نبوغ شگرف علمی و درک درست زمانه توانست توجه عالمان اهل سنت و اعتماد برخی امرای اکبر شاه را به خود جلب کند به طوری که به عنوان قاضی القضاه معرفی شد. ژرفای بینش و شکوه اخلاقی سید شوشتری باعث غرض ورزی و سعایت برخی مفتیان اهل تسنن شد و سرانجام شهید ثالث در سال1019 قمری به وضع جانسوزی شربت شهادت را نوشید.</a:t>
            </a:r>
          </a:p>
          <a:p>
            <a:pPr algn="just" rtl="1"/>
            <a:r>
              <a:rPr lang="fa-IR" dirty="0">
                <a:cs typeface="B Zar" pitchFamily="2" charset="-78"/>
              </a:rPr>
              <a:t>گنبدی کوچک با دو گل دسته زیبا با سنگ قبری که با پارچه‌ای سبز و گلبرگ‌های سرخ پوشیده شده و نرده‌های آهنی که نخ‌ها وگره‌های بسیاری به آن زده شده بارگاهی است که جسم پاک شهید ثالث را در آغوش گرفته است.</a:t>
            </a:r>
          </a:p>
          <a:p>
            <a:pPr algn="just" rtl="1"/>
            <a:r>
              <a:rPr lang="fa-IR" dirty="0">
                <a:cs typeface="B Zar" pitchFamily="2" charset="-78"/>
              </a:rPr>
              <a:t>دانش پژوهان به محض ورود به مرقد شهید ثالث همچون لعلی گهربار قبر این اسوه تقوا و مجاهدت را در بر گرفته و به عزاداری پرداختند. هم چنین بعد از اقامه نماز و مغرب و عشاء حجت الاسلام حقانی در جمع شیعیان آگرا سخنرانی کردند. ایشان با برشمردن برخی از نعمت‌های الهی، نعمت اهل بیت و در مرتبه بعدی نعمت علمای عامل را یادآور شدند و به بیان قسمتی از مجاهدات شهید ثالث پرداختند.این مراسم با معانقه و دیدار دوستانه و چهره به چهره دانش پژوهان وشیعیان شهر آگرا به پایان رسید.</a:t>
            </a:r>
          </a:p>
          <a:p>
            <a:pPr algn="just" rtl="1"/>
            <a:r>
              <a:rPr lang="fa-IR" dirty="0">
                <a:cs typeface="B Zar" pitchFamily="2" charset="-78"/>
              </a:rPr>
              <a:t>گفتنی است دانش پژوهان در حاشیه زیارت قبر شهید </a:t>
            </a:r>
            <a:r>
              <a:rPr lang="fa-IR" dirty="0" smtClean="0">
                <a:cs typeface="B Zar" pitchFamily="2" charset="-78"/>
              </a:rPr>
              <a:t>ثالث، </a:t>
            </a:r>
            <a:r>
              <a:rPr lang="fa-IR" dirty="0">
                <a:cs typeface="B Zar" pitchFamily="2" charset="-78"/>
              </a:rPr>
              <a:t>قبور مطهر ناصر حسین و سعید المله (فرزند و نوه میرحامد حسین) را هم زیارت نمودند.</a:t>
            </a:r>
          </a:p>
        </p:txBody>
      </p:sp>
    </p:spTree>
    <p:extLst>
      <p:ext uri="{BB962C8B-B14F-4D97-AF65-F5344CB8AC3E}">
        <p14:creationId xmlns:p14="http://schemas.microsoft.com/office/powerpoint/2010/main" val="27898217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169460" y="3657600"/>
            <a:ext cx="3969982" cy="2977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51587" y="153373"/>
            <a:ext cx="4699828" cy="35248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85800" y="153373"/>
            <a:ext cx="2516023" cy="3354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882753" y="3733800"/>
            <a:ext cx="3956445" cy="296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042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356283"/>
            <a:ext cx="4085897" cy="1215717"/>
          </a:xfrm>
        </p:spPr>
        <p:txBody>
          <a:bodyPr>
            <a:spAutoFit/>
          </a:bodyPr>
          <a:lstStyle/>
          <a:p>
            <a:pPr algn="ctr" rtl="1"/>
            <a:r>
              <a:rPr lang="fa-IR" sz="3600" b="0" dirty="0" smtClean="0">
                <a:latin typeface="IranNastaliq" pitchFamily="18" charset="0"/>
                <a:cs typeface="B Mashhad" pitchFamily="2" charset="-78"/>
              </a:rPr>
              <a:t>چهارشنبه 91/2/13</a:t>
            </a:r>
            <a:r>
              <a:rPr lang="fa-IR" sz="4000" b="0" dirty="0" smtClean="0">
                <a:latin typeface="IranNastaliq" pitchFamily="18" charset="0"/>
                <a:cs typeface="B Mashhad" pitchFamily="2" charset="-78"/>
              </a:rPr>
              <a:t/>
            </a:r>
            <a:br>
              <a:rPr lang="fa-IR" sz="4000" b="0" dirty="0" smtClean="0">
                <a:latin typeface="IranNastaliq" pitchFamily="18" charset="0"/>
                <a:cs typeface="B Mashhad" pitchFamily="2" charset="-78"/>
              </a:rPr>
            </a:br>
            <a:r>
              <a:rPr lang="fa-IR" sz="4000" b="0" dirty="0" smtClean="0">
                <a:latin typeface="IranNastaliq" pitchFamily="18" charset="0"/>
                <a:cs typeface="B Mashhad" pitchFamily="2" charset="-78"/>
              </a:rPr>
              <a:t>علیگــر</a:t>
            </a:r>
            <a:endParaRPr lang="en-US" sz="4000" b="0" dirty="0">
              <a:latin typeface="IranNastaliq" pitchFamily="18" charset="0"/>
              <a:cs typeface="B Mashhad" pitchFamily="2" charset="-78"/>
            </a:endParaRPr>
          </a:p>
        </p:txBody>
      </p:sp>
      <p:sp>
        <p:nvSpPr>
          <p:cNvPr id="3" name="TextBox 2"/>
          <p:cNvSpPr txBox="1"/>
          <p:nvPr/>
        </p:nvSpPr>
        <p:spPr>
          <a:xfrm>
            <a:off x="380999" y="4953000"/>
            <a:ext cx="8382001" cy="515526"/>
          </a:xfrm>
          <a:prstGeom prst="rect">
            <a:avLst/>
          </a:prstGeom>
          <a:noFill/>
        </p:spPr>
        <p:txBody>
          <a:bodyPr wrap="square" rtlCol="0">
            <a:spAutoFit/>
          </a:bodyPr>
          <a:lstStyle/>
          <a:p>
            <a:pPr algn="just" rtl="1">
              <a:lnSpc>
                <a:spcPct val="150000"/>
              </a:lnSpc>
            </a:pPr>
            <a:r>
              <a:rPr lang="fa-IR" sz="2000" dirty="0">
                <a:solidFill>
                  <a:srgbClr val="2F2B20"/>
                </a:solidFill>
                <a:cs typeface="B Zar" pitchFamily="2" charset="-78"/>
              </a:rPr>
              <a:t>بعد از صرف </a:t>
            </a:r>
            <a:r>
              <a:rPr lang="fa-IR" sz="2000" dirty="0" smtClean="0">
                <a:solidFill>
                  <a:srgbClr val="2F2B20"/>
                </a:solidFill>
                <a:cs typeface="B Zar" pitchFamily="2" charset="-78"/>
              </a:rPr>
              <a:t>صبحانه، </a:t>
            </a:r>
            <a:r>
              <a:rPr lang="fa-IR" sz="2000" dirty="0">
                <a:solidFill>
                  <a:srgbClr val="2F2B20"/>
                </a:solidFill>
                <a:cs typeface="B Zar" pitchFamily="2" charset="-78"/>
              </a:rPr>
              <a:t>گروه به طرف شهر علیگر حرکت نمودند</a:t>
            </a:r>
            <a:endParaRPr lang="en-US" sz="2000" dirty="0">
              <a:solidFill>
                <a:srgbClr val="2F2B20"/>
              </a:solidFill>
              <a:cs typeface="B Zar" pitchFamily="2" charset="-78"/>
            </a:endParaRPr>
          </a:p>
        </p:txBody>
      </p:sp>
    </p:spTree>
    <p:extLst>
      <p:ext uri="{BB962C8B-B14F-4D97-AF65-F5344CB8AC3E}">
        <p14:creationId xmlns:p14="http://schemas.microsoft.com/office/powerpoint/2010/main" val="3979419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200" y="457200"/>
            <a:ext cx="9025060" cy="5943600"/>
          </a:xfrm>
          <a:prstGeom prst="roundRect">
            <a:avLst>
              <a:gd name="adj" fmla="val 4167"/>
            </a:avLst>
          </a:prstGeom>
          <a:solidFill>
            <a:srgbClr val="FFFFFF"/>
          </a:solidFill>
          <a:ln w="76200" cap="sq">
            <a:solidFill>
              <a:schemeClr val="tx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Oval 3"/>
          <p:cNvSpPr/>
          <p:nvPr/>
        </p:nvSpPr>
        <p:spPr>
          <a:xfrm>
            <a:off x="2319670" y="1479697"/>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Freeform 4"/>
          <p:cNvSpPr/>
          <p:nvPr/>
        </p:nvSpPr>
        <p:spPr>
          <a:xfrm>
            <a:off x="1219200" y="1600200"/>
            <a:ext cx="1075660" cy="1474382"/>
          </a:xfrm>
          <a:custGeom>
            <a:avLst/>
            <a:gdLst>
              <a:gd name="connsiteX0" fmla="*/ 1190846 w 1190846"/>
              <a:gd name="connsiteY0" fmla="*/ 0 h 1459426"/>
              <a:gd name="connsiteX1" fmla="*/ 1127051 w 1190846"/>
              <a:gd name="connsiteY1" fmla="*/ 85061 h 1459426"/>
              <a:gd name="connsiteX2" fmla="*/ 1095153 w 1190846"/>
              <a:gd name="connsiteY2" fmla="*/ 106326 h 1459426"/>
              <a:gd name="connsiteX3" fmla="*/ 1010093 w 1190846"/>
              <a:gd name="connsiteY3" fmla="*/ 127591 h 1459426"/>
              <a:gd name="connsiteX4" fmla="*/ 946297 w 1190846"/>
              <a:gd name="connsiteY4" fmla="*/ 170121 h 1459426"/>
              <a:gd name="connsiteX5" fmla="*/ 914400 w 1190846"/>
              <a:gd name="connsiteY5" fmla="*/ 233917 h 1459426"/>
              <a:gd name="connsiteX6" fmla="*/ 893134 w 1190846"/>
              <a:gd name="connsiteY6" fmla="*/ 255182 h 1459426"/>
              <a:gd name="connsiteX7" fmla="*/ 871869 w 1190846"/>
              <a:gd name="connsiteY7" fmla="*/ 287079 h 1459426"/>
              <a:gd name="connsiteX8" fmla="*/ 839972 w 1190846"/>
              <a:gd name="connsiteY8" fmla="*/ 308344 h 1459426"/>
              <a:gd name="connsiteX9" fmla="*/ 786809 w 1190846"/>
              <a:gd name="connsiteY9" fmla="*/ 350875 h 1459426"/>
              <a:gd name="connsiteX10" fmla="*/ 733646 w 1190846"/>
              <a:gd name="connsiteY10" fmla="*/ 404038 h 1459426"/>
              <a:gd name="connsiteX11" fmla="*/ 669851 w 1190846"/>
              <a:gd name="connsiteY11" fmla="*/ 425303 h 1459426"/>
              <a:gd name="connsiteX12" fmla="*/ 616688 w 1190846"/>
              <a:gd name="connsiteY12" fmla="*/ 489098 h 1459426"/>
              <a:gd name="connsiteX13" fmla="*/ 542260 w 1190846"/>
              <a:gd name="connsiteY13" fmla="*/ 520996 h 1459426"/>
              <a:gd name="connsiteX14" fmla="*/ 510362 w 1190846"/>
              <a:gd name="connsiteY14" fmla="*/ 552893 h 1459426"/>
              <a:gd name="connsiteX15" fmla="*/ 457200 w 1190846"/>
              <a:gd name="connsiteY15" fmla="*/ 616689 h 1459426"/>
              <a:gd name="connsiteX16" fmla="*/ 446567 w 1190846"/>
              <a:gd name="connsiteY16" fmla="*/ 648586 h 1459426"/>
              <a:gd name="connsiteX17" fmla="*/ 382772 w 1190846"/>
              <a:gd name="connsiteY17" fmla="*/ 744279 h 1459426"/>
              <a:gd name="connsiteX18" fmla="*/ 361507 w 1190846"/>
              <a:gd name="connsiteY18" fmla="*/ 776177 h 1459426"/>
              <a:gd name="connsiteX19" fmla="*/ 297711 w 1190846"/>
              <a:gd name="connsiteY19" fmla="*/ 818707 h 1459426"/>
              <a:gd name="connsiteX20" fmla="*/ 276446 w 1190846"/>
              <a:gd name="connsiteY20" fmla="*/ 850605 h 1459426"/>
              <a:gd name="connsiteX21" fmla="*/ 255181 w 1190846"/>
              <a:gd name="connsiteY21" fmla="*/ 914400 h 1459426"/>
              <a:gd name="connsiteX22" fmla="*/ 233916 w 1190846"/>
              <a:gd name="connsiteY22" fmla="*/ 978196 h 1459426"/>
              <a:gd name="connsiteX23" fmla="*/ 202018 w 1190846"/>
              <a:gd name="connsiteY23" fmla="*/ 1095154 h 1459426"/>
              <a:gd name="connsiteX24" fmla="*/ 191386 w 1190846"/>
              <a:gd name="connsiteY24" fmla="*/ 1169582 h 1459426"/>
              <a:gd name="connsiteX25" fmla="*/ 159488 w 1190846"/>
              <a:gd name="connsiteY25" fmla="*/ 1265275 h 1459426"/>
              <a:gd name="connsiteX26" fmla="*/ 148855 w 1190846"/>
              <a:gd name="connsiteY26" fmla="*/ 1297172 h 1459426"/>
              <a:gd name="connsiteX27" fmla="*/ 138223 w 1190846"/>
              <a:gd name="connsiteY27" fmla="*/ 1329070 h 1459426"/>
              <a:gd name="connsiteX28" fmla="*/ 95693 w 1190846"/>
              <a:gd name="connsiteY28" fmla="*/ 1392865 h 1459426"/>
              <a:gd name="connsiteX29" fmla="*/ 53162 w 1190846"/>
              <a:gd name="connsiteY29" fmla="*/ 1456661 h 1459426"/>
              <a:gd name="connsiteX30" fmla="*/ 0 w 1190846"/>
              <a:gd name="connsiteY30" fmla="*/ 1456661 h 14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0846" h="1459426">
                <a:moveTo>
                  <a:pt x="1190846" y="0"/>
                </a:moveTo>
                <a:cubicBezTo>
                  <a:pt x="1163998" y="44746"/>
                  <a:pt x="1164257" y="54055"/>
                  <a:pt x="1127051" y="85061"/>
                </a:cubicBezTo>
                <a:cubicBezTo>
                  <a:pt x="1117234" y="93242"/>
                  <a:pt x="1107162" y="101959"/>
                  <a:pt x="1095153" y="106326"/>
                </a:cubicBezTo>
                <a:cubicBezTo>
                  <a:pt x="1067687" y="116314"/>
                  <a:pt x="1010093" y="127591"/>
                  <a:pt x="1010093" y="127591"/>
                </a:cubicBezTo>
                <a:cubicBezTo>
                  <a:pt x="988828" y="141768"/>
                  <a:pt x="954379" y="145875"/>
                  <a:pt x="946297" y="170121"/>
                </a:cubicBezTo>
                <a:cubicBezTo>
                  <a:pt x="935068" y="203811"/>
                  <a:pt x="937956" y="204473"/>
                  <a:pt x="914400" y="233917"/>
                </a:cubicBezTo>
                <a:cubicBezTo>
                  <a:pt x="908138" y="241745"/>
                  <a:pt x="899396" y="247354"/>
                  <a:pt x="893134" y="255182"/>
                </a:cubicBezTo>
                <a:cubicBezTo>
                  <a:pt x="885151" y="265160"/>
                  <a:pt x="880905" y="278043"/>
                  <a:pt x="871869" y="287079"/>
                </a:cubicBezTo>
                <a:cubicBezTo>
                  <a:pt x="862833" y="296115"/>
                  <a:pt x="849950" y="300361"/>
                  <a:pt x="839972" y="308344"/>
                </a:cubicBezTo>
                <a:cubicBezTo>
                  <a:pt x="764228" y="368941"/>
                  <a:pt x="884976" y="285431"/>
                  <a:pt x="786809" y="350875"/>
                </a:cubicBezTo>
                <a:cubicBezTo>
                  <a:pt x="767410" y="379974"/>
                  <a:pt x="767222" y="389115"/>
                  <a:pt x="733646" y="404038"/>
                </a:cubicBezTo>
                <a:cubicBezTo>
                  <a:pt x="713163" y="413142"/>
                  <a:pt x="669851" y="425303"/>
                  <a:pt x="669851" y="425303"/>
                </a:cubicBezTo>
                <a:cubicBezTo>
                  <a:pt x="652895" y="450737"/>
                  <a:pt x="642736" y="470492"/>
                  <a:pt x="616688" y="489098"/>
                </a:cubicBezTo>
                <a:cubicBezTo>
                  <a:pt x="593696" y="505521"/>
                  <a:pt x="568290" y="512319"/>
                  <a:pt x="542260" y="520996"/>
                </a:cubicBezTo>
                <a:cubicBezTo>
                  <a:pt x="531627" y="531628"/>
                  <a:pt x="519988" y="541342"/>
                  <a:pt x="510362" y="552893"/>
                </a:cubicBezTo>
                <a:cubicBezTo>
                  <a:pt x="436333" y="641727"/>
                  <a:pt x="550405" y="523481"/>
                  <a:pt x="457200" y="616689"/>
                </a:cubicBezTo>
                <a:cubicBezTo>
                  <a:pt x="453656" y="627321"/>
                  <a:pt x="452010" y="638789"/>
                  <a:pt x="446567" y="648586"/>
                </a:cubicBezTo>
                <a:cubicBezTo>
                  <a:pt x="446558" y="648603"/>
                  <a:pt x="393410" y="728322"/>
                  <a:pt x="382772" y="744279"/>
                </a:cubicBezTo>
                <a:cubicBezTo>
                  <a:pt x="375684" y="754912"/>
                  <a:pt x="372140" y="769089"/>
                  <a:pt x="361507" y="776177"/>
                </a:cubicBezTo>
                <a:lnTo>
                  <a:pt x="297711" y="818707"/>
                </a:lnTo>
                <a:cubicBezTo>
                  <a:pt x="290623" y="829340"/>
                  <a:pt x="281636" y="838928"/>
                  <a:pt x="276446" y="850605"/>
                </a:cubicBezTo>
                <a:cubicBezTo>
                  <a:pt x="267342" y="871088"/>
                  <a:pt x="262269" y="893135"/>
                  <a:pt x="255181" y="914400"/>
                </a:cubicBezTo>
                <a:lnTo>
                  <a:pt x="233916" y="978196"/>
                </a:lnTo>
                <a:cubicBezTo>
                  <a:pt x="209933" y="1074129"/>
                  <a:pt x="221893" y="1035530"/>
                  <a:pt x="202018" y="1095154"/>
                </a:cubicBezTo>
                <a:cubicBezTo>
                  <a:pt x="198474" y="1119963"/>
                  <a:pt x="197021" y="1145163"/>
                  <a:pt x="191386" y="1169582"/>
                </a:cubicBezTo>
                <a:cubicBezTo>
                  <a:pt x="191385" y="1169588"/>
                  <a:pt x="164805" y="1249324"/>
                  <a:pt x="159488" y="1265275"/>
                </a:cubicBezTo>
                <a:lnTo>
                  <a:pt x="148855" y="1297172"/>
                </a:lnTo>
                <a:cubicBezTo>
                  <a:pt x="145311" y="1307805"/>
                  <a:pt x="144440" y="1319745"/>
                  <a:pt x="138223" y="1329070"/>
                </a:cubicBezTo>
                <a:cubicBezTo>
                  <a:pt x="124046" y="1350335"/>
                  <a:pt x="103775" y="1368619"/>
                  <a:pt x="95693" y="1392865"/>
                </a:cubicBezTo>
                <a:cubicBezTo>
                  <a:pt x="87372" y="1417826"/>
                  <a:pt x="83503" y="1445283"/>
                  <a:pt x="53162" y="1456661"/>
                </a:cubicBezTo>
                <a:cubicBezTo>
                  <a:pt x="36570" y="1462883"/>
                  <a:pt x="17721" y="1456661"/>
                  <a:pt x="0" y="1456661"/>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2" name="Freeform 11"/>
          <p:cNvSpPr/>
          <p:nvPr/>
        </p:nvSpPr>
        <p:spPr>
          <a:xfrm>
            <a:off x="1307805" y="3042684"/>
            <a:ext cx="1658679" cy="244549"/>
          </a:xfrm>
          <a:custGeom>
            <a:avLst/>
            <a:gdLst>
              <a:gd name="connsiteX0" fmla="*/ 0 w 1658679"/>
              <a:gd name="connsiteY0" fmla="*/ 223283 h 244549"/>
              <a:gd name="connsiteX1" fmla="*/ 148855 w 1658679"/>
              <a:gd name="connsiteY1" fmla="*/ 233916 h 244549"/>
              <a:gd name="connsiteX2" fmla="*/ 180753 w 1658679"/>
              <a:gd name="connsiteY2" fmla="*/ 244549 h 244549"/>
              <a:gd name="connsiteX3" fmla="*/ 510362 w 1658679"/>
              <a:gd name="connsiteY3" fmla="*/ 233916 h 244549"/>
              <a:gd name="connsiteX4" fmla="*/ 712381 w 1658679"/>
              <a:gd name="connsiteY4" fmla="*/ 212651 h 244549"/>
              <a:gd name="connsiteX5" fmla="*/ 744279 w 1658679"/>
              <a:gd name="connsiteY5" fmla="*/ 191386 h 244549"/>
              <a:gd name="connsiteX6" fmla="*/ 776176 w 1658679"/>
              <a:gd name="connsiteY6" fmla="*/ 180753 h 244549"/>
              <a:gd name="connsiteX7" fmla="*/ 797442 w 1658679"/>
              <a:gd name="connsiteY7" fmla="*/ 159488 h 244549"/>
              <a:gd name="connsiteX8" fmla="*/ 914400 w 1658679"/>
              <a:gd name="connsiteY8" fmla="*/ 127590 h 244549"/>
              <a:gd name="connsiteX9" fmla="*/ 978195 w 1658679"/>
              <a:gd name="connsiteY9" fmla="*/ 95693 h 244549"/>
              <a:gd name="connsiteX10" fmla="*/ 1010093 w 1658679"/>
              <a:gd name="connsiteY10" fmla="*/ 74428 h 244549"/>
              <a:gd name="connsiteX11" fmla="*/ 1084521 w 1658679"/>
              <a:gd name="connsiteY11" fmla="*/ 53163 h 244549"/>
              <a:gd name="connsiteX12" fmla="*/ 1148316 w 1658679"/>
              <a:gd name="connsiteY12" fmla="*/ 31897 h 244549"/>
              <a:gd name="connsiteX13" fmla="*/ 1180214 w 1658679"/>
              <a:gd name="connsiteY13" fmla="*/ 21265 h 244549"/>
              <a:gd name="connsiteX14" fmla="*/ 1212111 w 1658679"/>
              <a:gd name="connsiteY14" fmla="*/ 10632 h 244549"/>
              <a:gd name="connsiteX15" fmla="*/ 1297172 w 1658679"/>
              <a:gd name="connsiteY15" fmla="*/ 0 h 244549"/>
              <a:gd name="connsiteX16" fmla="*/ 1424762 w 1658679"/>
              <a:gd name="connsiteY16" fmla="*/ 31897 h 244549"/>
              <a:gd name="connsiteX17" fmla="*/ 1467293 w 1658679"/>
              <a:gd name="connsiteY17" fmla="*/ 42530 h 244549"/>
              <a:gd name="connsiteX18" fmla="*/ 1499190 w 1658679"/>
              <a:gd name="connsiteY18" fmla="*/ 53163 h 244549"/>
              <a:gd name="connsiteX19" fmla="*/ 1584251 w 1658679"/>
              <a:gd name="connsiteY19" fmla="*/ 63795 h 244549"/>
              <a:gd name="connsiteX20" fmla="*/ 1658679 w 1658679"/>
              <a:gd name="connsiteY20" fmla="*/ 85060 h 2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8679" h="244549">
                <a:moveTo>
                  <a:pt x="0" y="223283"/>
                </a:moveTo>
                <a:cubicBezTo>
                  <a:pt x="49618" y="226827"/>
                  <a:pt x="99451" y="228104"/>
                  <a:pt x="148855" y="233916"/>
                </a:cubicBezTo>
                <a:cubicBezTo>
                  <a:pt x="159986" y="235226"/>
                  <a:pt x="169545" y="244549"/>
                  <a:pt x="180753" y="244549"/>
                </a:cubicBezTo>
                <a:cubicBezTo>
                  <a:pt x="290680" y="244549"/>
                  <a:pt x="400492" y="237460"/>
                  <a:pt x="510362" y="233916"/>
                </a:cubicBezTo>
                <a:cubicBezTo>
                  <a:pt x="615607" y="198833"/>
                  <a:pt x="432497" y="256842"/>
                  <a:pt x="712381" y="212651"/>
                </a:cubicBezTo>
                <a:cubicBezTo>
                  <a:pt x="725003" y="210658"/>
                  <a:pt x="732849" y="197101"/>
                  <a:pt x="744279" y="191386"/>
                </a:cubicBezTo>
                <a:cubicBezTo>
                  <a:pt x="754303" y="186374"/>
                  <a:pt x="765544" y="184297"/>
                  <a:pt x="776176" y="180753"/>
                </a:cubicBezTo>
                <a:cubicBezTo>
                  <a:pt x="783265" y="173665"/>
                  <a:pt x="788476" y="163971"/>
                  <a:pt x="797442" y="159488"/>
                </a:cubicBezTo>
                <a:cubicBezTo>
                  <a:pt x="833415" y="141502"/>
                  <a:pt x="875511" y="135368"/>
                  <a:pt x="914400" y="127590"/>
                </a:cubicBezTo>
                <a:cubicBezTo>
                  <a:pt x="1005807" y="66651"/>
                  <a:pt x="890159" y="139710"/>
                  <a:pt x="978195" y="95693"/>
                </a:cubicBezTo>
                <a:cubicBezTo>
                  <a:pt x="989625" y="89978"/>
                  <a:pt x="998663" y="80143"/>
                  <a:pt x="1010093" y="74428"/>
                </a:cubicBezTo>
                <a:cubicBezTo>
                  <a:pt x="1027967" y="65491"/>
                  <a:pt x="1067477" y="58276"/>
                  <a:pt x="1084521" y="53163"/>
                </a:cubicBezTo>
                <a:cubicBezTo>
                  <a:pt x="1105991" y="46722"/>
                  <a:pt x="1127051" y="38985"/>
                  <a:pt x="1148316" y="31897"/>
                </a:cubicBezTo>
                <a:lnTo>
                  <a:pt x="1180214" y="21265"/>
                </a:lnTo>
                <a:cubicBezTo>
                  <a:pt x="1190846" y="17721"/>
                  <a:pt x="1200990" y="12022"/>
                  <a:pt x="1212111" y="10632"/>
                </a:cubicBezTo>
                <a:lnTo>
                  <a:pt x="1297172" y="0"/>
                </a:lnTo>
                <a:cubicBezTo>
                  <a:pt x="1359369" y="41466"/>
                  <a:pt x="1307335" y="13832"/>
                  <a:pt x="1424762" y="31897"/>
                </a:cubicBezTo>
                <a:cubicBezTo>
                  <a:pt x="1439205" y="34119"/>
                  <a:pt x="1453242" y="38515"/>
                  <a:pt x="1467293" y="42530"/>
                </a:cubicBezTo>
                <a:cubicBezTo>
                  <a:pt x="1478069" y="45609"/>
                  <a:pt x="1488163" y="51158"/>
                  <a:pt x="1499190" y="53163"/>
                </a:cubicBezTo>
                <a:cubicBezTo>
                  <a:pt x="1527303" y="58275"/>
                  <a:pt x="1555897" y="60251"/>
                  <a:pt x="1584251" y="63795"/>
                </a:cubicBezTo>
                <a:cubicBezTo>
                  <a:pt x="1651408" y="86181"/>
                  <a:pt x="1625631" y="85060"/>
                  <a:pt x="1658679" y="8506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3" name="Freeform 12"/>
          <p:cNvSpPr/>
          <p:nvPr/>
        </p:nvSpPr>
        <p:spPr>
          <a:xfrm>
            <a:off x="2881423" y="2489705"/>
            <a:ext cx="287079" cy="616774"/>
          </a:xfrm>
          <a:custGeom>
            <a:avLst/>
            <a:gdLst>
              <a:gd name="connsiteX0" fmla="*/ 223284 w 287079"/>
              <a:gd name="connsiteY0" fmla="*/ 616774 h 616774"/>
              <a:gd name="connsiteX1" fmla="*/ 170121 w 287079"/>
              <a:gd name="connsiteY1" fmla="*/ 563611 h 616774"/>
              <a:gd name="connsiteX2" fmla="*/ 148856 w 287079"/>
              <a:gd name="connsiteY2" fmla="*/ 478551 h 616774"/>
              <a:gd name="connsiteX3" fmla="*/ 116958 w 287079"/>
              <a:gd name="connsiteY3" fmla="*/ 436021 h 616774"/>
              <a:gd name="connsiteX4" fmla="*/ 95693 w 287079"/>
              <a:gd name="connsiteY4" fmla="*/ 404123 h 616774"/>
              <a:gd name="connsiteX5" fmla="*/ 63796 w 287079"/>
              <a:gd name="connsiteY5" fmla="*/ 372225 h 616774"/>
              <a:gd name="connsiteX6" fmla="*/ 42530 w 287079"/>
              <a:gd name="connsiteY6" fmla="*/ 340328 h 616774"/>
              <a:gd name="connsiteX7" fmla="*/ 0 w 287079"/>
              <a:gd name="connsiteY7" fmla="*/ 287165 h 616774"/>
              <a:gd name="connsiteX8" fmla="*/ 31898 w 287079"/>
              <a:gd name="connsiteY8" fmla="*/ 223369 h 616774"/>
              <a:gd name="connsiteX9" fmla="*/ 95693 w 287079"/>
              <a:gd name="connsiteY9" fmla="*/ 202104 h 616774"/>
              <a:gd name="connsiteX10" fmla="*/ 127591 w 287079"/>
              <a:gd name="connsiteY10" fmla="*/ 191472 h 616774"/>
              <a:gd name="connsiteX11" fmla="*/ 191386 w 287079"/>
              <a:gd name="connsiteY11" fmla="*/ 148942 h 616774"/>
              <a:gd name="connsiteX12" fmla="*/ 233917 w 287079"/>
              <a:gd name="connsiteY12" fmla="*/ 95779 h 616774"/>
              <a:gd name="connsiteX13" fmla="*/ 265814 w 287079"/>
              <a:gd name="connsiteY13" fmla="*/ 31983 h 616774"/>
              <a:gd name="connsiteX14" fmla="*/ 287079 w 287079"/>
              <a:gd name="connsiteY14" fmla="*/ 86 h 6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079" h="616774">
                <a:moveTo>
                  <a:pt x="223284" y="616774"/>
                </a:moveTo>
                <a:cubicBezTo>
                  <a:pt x="205563" y="599053"/>
                  <a:pt x="182003" y="585677"/>
                  <a:pt x="170121" y="563611"/>
                </a:cubicBezTo>
                <a:cubicBezTo>
                  <a:pt x="156265" y="537878"/>
                  <a:pt x="166392" y="501932"/>
                  <a:pt x="148856" y="478551"/>
                </a:cubicBezTo>
                <a:cubicBezTo>
                  <a:pt x="138223" y="464374"/>
                  <a:pt x="127258" y="450441"/>
                  <a:pt x="116958" y="436021"/>
                </a:cubicBezTo>
                <a:cubicBezTo>
                  <a:pt x="109530" y="425622"/>
                  <a:pt x="103874" y="413940"/>
                  <a:pt x="95693" y="404123"/>
                </a:cubicBezTo>
                <a:cubicBezTo>
                  <a:pt x="86067" y="392571"/>
                  <a:pt x="73422" y="383776"/>
                  <a:pt x="63796" y="372225"/>
                </a:cubicBezTo>
                <a:cubicBezTo>
                  <a:pt x="55615" y="362408"/>
                  <a:pt x="50513" y="350306"/>
                  <a:pt x="42530" y="340328"/>
                </a:cubicBezTo>
                <a:cubicBezTo>
                  <a:pt x="-18064" y="264587"/>
                  <a:pt x="65441" y="385325"/>
                  <a:pt x="0" y="287165"/>
                </a:cubicBezTo>
                <a:cubicBezTo>
                  <a:pt x="6484" y="261232"/>
                  <a:pt x="4815" y="236911"/>
                  <a:pt x="31898" y="223369"/>
                </a:cubicBezTo>
                <a:cubicBezTo>
                  <a:pt x="51947" y="213344"/>
                  <a:pt x="74428" y="209192"/>
                  <a:pt x="95693" y="202104"/>
                </a:cubicBezTo>
                <a:lnTo>
                  <a:pt x="127591" y="191472"/>
                </a:lnTo>
                <a:cubicBezTo>
                  <a:pt x="148856" y="177295"/>
                  <a:pt x="183304" y="173188"/>
                  <a:pt x="191386" y="148942"/>
                </a:cubicBezTo>
                <a:cubicBezTo>
                  <a:pt x="206060" y="104921"/>
                  <a:pt x="192693" y="123261"/>
                  <a:pt x="233917" y="95779"/>
                </a:cubicBezTo>
                <a:cubicBezTo>
                  <a:pt x="260637" y="15613"/>
                  <a:pt x="224596" y="114418"/>
                  <a:pt x="265814" y="31983"/>
                </a:cubicBezTo>
                <a:cubicBezTo>
                  <a:pt x="283444" y="-3276"/>
                  <a:pt x="263381" y="86"/>
                  <a:pt x="287079" y="8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9" name="Oval 18"/>
          <p:cNvSpPr/>
          <p:nvPr/>
        </p:nvSpPr>
        <p:spPr>
          <a:xfrm>
            <a:off x="1020726" y="3042684"/>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Oval 19"/>
          <p:cNvSpPr/>
          <p:nvPr/>
        </p:nvSpPr>
        <p:spPr>
          <a:xfrm>
            <a:off x="2881423" y="3074581"/>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Oval 20"/>
          <p:cNvSpPr/>
          <p:nvPr/>
        </p:nvSpPr>
        <p:spPr>
          <a:xfrm>
            <a:off x="3113567" y="2262963"/>
            <a:ext cx="304800" cy="304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6799030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250"/>
                                        <p:tgtEl>
                                          <p:spTgt spid="13"/>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750"/>
                            </p:stCondLst>
                            <p:childTnLst>
                              <p:par>
                                <p:cTn id="13" presetID="7" presetClass="emph" presetSubtype="2" repeatCount="indefinite" fill="hold" nodeType="afterEffect">
                                  <p:stCondLst>
                                    <p:cond delay="0"/>
                                  </p:stCondLst>
                                  <p:endCondLst>
                                    <p:cond evt="onNext" delay="0">
                                      <p:tgtEl>
                                        <p:sldTgt/>
                                      </p:tgtEl>
                                    </p:cond>
                                  </p:endCondLst>
                                  <p:childTnLst>
                                    <p:animClr clrSpc="rgb" dir="cw">
                                      <p:cBhvr>
                                        <p:cTn id="14" dur="500" fill="hold"/>
                                        <p:tgtEl>
                                          <p:spTgt spid="21"/>
                                        </p:tgtEl>
                                        <p:attrNameLst>
                                          <p:attrName>stroke.color</p:attrName>
                                        </p:attrNameLst>
                                      </p:cBhvr>
                                      <p:to>
                                        <a:srgbClr val="66FF33"/>
                                      </p:to>
                                    </p:animClr>
                                    <p:set>
                                      <p:cBhvr>
                                        <p:cTn id="15" dur="500" fill="hold"/>
                                        <p:tgtEl>
                                          <p:spTgt spid="2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82000" cy="6172200"/>
          </a:xfrm>
        </p:spPr>
        <p:txBody>
          <a:bodyPr>
            <a:normAutofit fontScale="92500" lnSpcReduction="10000"/>
          </a:bodyPr>
          <a:lstStyle/>
          <a:p>
            <a:pPr marL="36576" indent="0" algn="just" rtl="1">
              <a:lnSpc>
                <a:spcPct val="150000"/>
              </a:lnSpc>
              <a:buNone/>
            </a:pPr>
            <a:r>
              <a:rPr lang="fa-IR" dirty="0">
                <a:solidFill>
                  <a:schemeClr val="tx1"/>
                </a:solidFill>
                <a:cs typeface="B Zar" pitchFamily="2" charset="-78"/>
              </a:rPr>
              <a:t>لازم </a:t>
            </a:r>
            <a:r>
              <a:rPr lang="fa-IR" dirty="0" smtClean="0">
                <a:solidFill>
                  <a:schemeClr val="tx1"/>
                </a:solidFill>
                <a:cs typeface="B Zar" pitchFamily="2" charset="-78"/>
              </a:rPr>
              <a:t>به ذکر </a:t>
            </a:r>
            <a:r>
              <a:rPr lang="fa-IR" dirty="0">
                <a:solidFill>
                  <a:schemeClr val="tx1"/>
                </a:solidFill>
                <a:cs typeface="B Zar" pitchFamily="2" charset="-78"/>
              </a:rPr>
              <a:t>است که حجت الاسلام </a:t>
            </a:r>
            <a:r>
              <a:rPr lang="fa-IR" dirty="0" smtClean="0">
                <a:solidFill>
                  <a:schemeClr val="tx1"/>
                </a:solidFill>
                <a:cs typeface="B Zar" pitchFamily="2" charset="-78"/>
              </a:rPr>
              <a:t>حقانی </a:t>
            </a:r>
            <a:r>
              <a:rPr lang="fa-IR" dirty="0">
                <a:solidFill>
                  <a:schemeClr val="tx1"/>
                </a:solidFill>
                <a:cs typeface="B Zar" pitchFamily="2" charset="-78"/>
              </a:rPr>
              <a:t>مدیریت امور بین الملل موسسه  به همراه دکتر خواص </a:t>
            </a:r>
            <a:r>
              <a:rPr lang="fa-IR" dirty="0" smtClean="0">
                <a:solidFill>
                  <a:schemeClr val="tx1"/>
                </a:solidFill>
                <a:cs typeface="B Zar" pitchFamily="2" charset="-78"/>
              </a:rPr>
              <a:t>دبیرآموزشی و دکتر </a:t>
            </a:r>
            <a:r>
              <a:rPr lang="fa-IR" dirty="0">
                <a:solidFill>
                  <a:schemeClr val="tx1"/>
                </a:solidFill>
                <a:cs typeface="B Zar" pitchFamily="2" charset="-78"/>
              </a:rPr>
              <a:t>جعفری </a:t>
            </a:r>
            <a:r>
              <a:rPr lang="fa-IR" dirty="0" smtClean="0">
                <a:solidFill>
                  <a:schemeClr val="tx1"/>
                </a:solidFill>
                <a:cs typeface="B Zar" pitchFamily="2" charset="-78"/>
              </a:rPr>
              <a:t>قائم مقام گروه کلام و فلسفه دین، </a:t>
            </a:r>
            <a:r>
              <a:rPr lang="fa-IR" dirty="0">
                <a:solidFill>
                  <a:schemeClr val="tx1"/>
                </a:solidFill>
                <a:cs typeface="B Zar" pitchFamily="2" charset="-78"/>
              </a:rPr>
              <a:t>مدیریت اردو را بر عهده داشتند</a:t>
            </a:r>
            <a:r>
              <a:rPr lang="fa-IR" dirty="0" smtClean="0">
                <a:solidFill>
                  <a:schemeClr val="tx1"/>
                </a:solidFill>
                <a:cs typeface="B Zar" pitchFamily="2" charset="-78"/>
              </a:rPr>
              <a:t>. در </a:t>
            </a:r>
            <a:r>
              <a:rPr lang="fa-IR" dirty="0">
                <a:solidFill>
                  <a:schemeClr val="tx1"/>
                </a:solidFill>
                <a:cs typeface="B Zar" pitchFamily="2" charset="-78"/>
              </a:rPr>
              <a:t>این سفر دوازده نفر از </a:t>
            </a:r>
            <a:r>
              <a:rPr lang="fa-IR" dirty="0" smtClean="0">
                <a:solidFill>
                  <a:schemeClr val="tx1"/>
                </a:solidFill>
                <a:cs typeface="B Zar" pitchFamily="2" charset="-78"/>
              </a:rPr>
              <a:t>گروه ارشد </a:t>
            </a:r>
            <a:r>
              <a:rPr lang="fa-IR" dirty="0">
                <a:solidFill>
                  <a:schemeClr val="tx1"/>
                </a:solidFill>
                <a:cs typeface="B Zar" pitchFamily="2" charset="-78"/>
              </a:rPr>
              <a:t>ورودی 90 و شش نفر از گروه ارشد ورودی 88 حضور داشتند</a:t>
            </a:r>
            <a:r>
              <a:rPr lang="fa-IR" dirty="0" smtClean="0">
                <a:solidFill>
                  <a:schemeClr val="tx1"/>
                </a:solidFill>
                <a:cs typeface="B Zar" pitchFamily="2" charset="-78"/>
              </a:rPr>
              <a:t>. هم </a:t>
            </a:r>
            <a:r>
              <a:rPr lang="fa-IR" dirty="0">
                <a:solidFill>
                  <a:schemeClr val="tx1"/>
                </a:solidFill>
                <a:cs typeface="B Zar" pitchFamily="2" charset="-78"/>
              </a:rPr>
              <a:t>چنین </a:t>
            </a:r>
            <a:r>
              <a:rPr lang="fa-IR" dirty="0" smtClean="0">
                <a:solidFill>
                  <a:schemeClr val="tx1"/>
                </a:solidFill>
                <a:cs typeface="B Zar" pitchFamily="2" charset="-78"/>
              </a:rPr>
              <a:t>آقای دکتر </a:t>
            </a:r>
            <a:r>
              <a:rPr lang="fa-IR" dirty="0">
                <a:solidFill>
                  <a:schemeClr val="tx1"/>
                </a:solidFill>
                <a:cs typeface="B Zar" pitchFamily="2" charset="-78"/>
              </a:rPr>
              <a:t>فاریاب از </a:t>
            </a:r>
            <a:r>
              <a:rPr lang="fa-IR" dirty="0" smtClean="0">
                <a:solidFill>
                  <a:schemeClr val="tx1"/>
                </a:solidFill>
                <a:cs typeface="B Zar" pitchFamily="2" charset="-78"/>
              </a:rPr>
              <a:t>مقطع دکتری و دبیر </a:t>
            </a:r>
            <a:r>
              <a:rPr lang="fa-IR" dirty="0">
                <a:solidFill>
                  <a:schemeClr val="tx1"/>
                </a:solidFill>
                <a:cs typeface="B Zar" pitchFamily="2" charset="-78"/>
              </a:rPr>
              <a:t>اجرایی </a:t>
            </a:r>
            <a:r>
              <a:rPr lang="fa-IR" dirty="0" smtClean="0">
                <a:solidFill>
                  <a:schemeClr val="tx1"/>
                </a:solidFill>
                <a:cs typeface="B Zar" pitchFamily="2" charset="-78"/>
              </a:rPr>
              <a:t>گروه نیز این اردو </a:t>
            </a:r>
            <a:r>
              <a:rPr lang="fa-IR" dirty="0">
                <a:solidFill>
                  <a:schemeClr val="tx1"/>
                </a:solidFill>
                <a:cs typeface="B Zar" pitchFamily="2" charset="-78"/>
              </a:rPr>
              <a:t>را همراهی </a:t>
            </a:r>
            <a:r>
              <a:rPr lang="fa-IR" dirty="0" smtClean="0">
                <a:solidFill>
                  <a:schemeClr val="tx1"/>
                </a:solidFill>
                <a:cs typeface="B Zar" pitchFamily="2" charset="-78"/>
              </a:rPr>
              <a:t>می‌نمودند</a:t>
            </a:r>
            <a:r>
              <a:rPr lang="fa-IR" dirty="0">
                <a:solidFill>
                  <a:schemeClr val="tx1"/>
                </a:solidFill>
                <a:cs typeface="B Zar" pitchFamily="2" charset="-78"/>
              </a:rPr>
              <a:t>.</a:t>
            </a:r>
          </a:p>
          <a:p>
            <a:pPr marL="36576" indent="0" algn="just" rtl="1">
              <a:lnSpc>
                <a:spcPct val="150000"/>
              </a:lnSpc>
              <a:buNone/>
            </a:pPr>
            <a:r>
              <a:rPr lang="fa-IR" dirty="0">
                <a:solidFill>
                  <a:schemeClr val="tx1"/>
                </a:solidFill>
                <a:cs typeface="B Zar" pitchFamily="2" charset="-78"/>
              </a:rPr>
              <a:t>در نوشتار حاضر </a:t>
            </a:r>
            <a:r>
              <a:rPr lang="fa-IR" dirty="0" smtClean="0">
                <a:solidFill>
                  <a:schemeClr val="tx1"/>
                </a:solidFill>
                <a:cs typeface="B Zar" pitchFamily="2" charset="-78"/>
              </a:rPr>
              <a:t>گزیده‌ای </a:t>
            </a:r>
            <a:r>
              <a:rPr lang="fa-IR" dirty="0">
                <a:solidFill>
                  <a:schemeClr val="tx1"/>
                </a:solidFill>
                <a:cs typeface="B Zar" pitchFamily="2" charset="-78"/>
              </a:rPr>
              <a:t>از دیدارها، </a:t>
            </a:r>
            <a:r>
              <a:rPr lang="fa-IR" dirty="0" smtClean="0">
                <a:solidFill>
                  <a:schemeClr val="tx1"/>
                </a:solidFill>
                <a:cs typeface="B Zar" pitchFamily="2" charset="-78"/>
              </a:rPr>
              <a:t>بازدیدها و نشست‌های </a:t>
            </a:r>
            <a:r>
              <a:rPr lang="fa-IR" dirty="0">
                <a:solidFill>
                  <a:schemeClr val="tx1"/>
                </a:solidFill>
                <a:cs typeface="B Zar" pitchFamily="2" charset="-78"/>
              </a:rPr>
              <a:t>علمی انجام شده در طول اقامت یازده روزه در کشور هندوستان  به صورت روزانه تقدیم  </a:t>
            </a:r>
            <a:r>
              <a:rPr lang="fa-IR" dirty="0" smtClean="0">
                <a:solidFill>
                  <a:schemeClr val="tx1"/>
                </a:solidFill>
                <a:cs typeface="B Zar" pitchFamily="2" charset="-78"/>
              </a:rPr>
              <a:t>می‌گردد</a:t>
            </a:r>
            <a:r>
              <a:rPr lang="fa-IR" dirty="0">
                <a:solidFill>
                  <a:schemeClr val="tx1"/>
                </a:solidFill>
                <a:cs typeface="B Zar" pitchFamily="2" charset="-78"/>
              </a:rPr>
              <a:t>:</a:t>
            </a:r>
          </a:p>
        </p:txBody>
      </p:sp>
    </p:spTree>
    <p:extLst>
      <p:ext uri="{BB962C8B-B14F-4D97-AF65-F5344CB8AC3E}">
        <p14:creationId xmlns:p14="http://schemas.microsoft.com/office/powerpoint/2010/main" val="3658237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58" t="999" r="1271" b="1325"/>
          <a:stretch/>
        </p:blipFill>
        <p:spPr>
          <a:xfrm>
            <a:off x="0" y="12539"/>
            <a:ext cx="5878167" cy="6845461"/>
          </a:xfrm>
          <a:prstGeom prst="rect">
            <a:avLst/>
          </a:prstGeom>
        </p:spPr>
      </p:pic>
      <p:sp>
        <p:nvSpPr>
          <p:cNvPr id="5" name="Freeform 4"/>
          <p:cNvSpPr/>
          <p:nvPr/>
        </p:nvSpPr>
        <p:spPr>
          <a:xfrm>
            <a:off x="1447800" y="1905000"/>
            <a:ext cx="1661662" cy="896339"/>
          </a:xfrm>
          <a:custGeom>
            <a:avLst/>
            <a:gdLst>
              <a:gd name="connsiteX0" fmla="*/ 326526 w 1661662"/>
              <a:gd name="connsiteY0" fmla="*/ 21208 h 896339"/>
              <a:gd name="connsiteX1" fmla="*/ 281647 w 1661662"/>
              <a:gd name="connsiteY1" fmla="*/ 54866 h 896339"/>
              <a:gd name="connsiteX2" fmla="*/ 259208 w 1661662"/>
              <a:gd name="connsiteY2" fmla="*/ 66086 h 896339"/>
              <a:gd name="connsiteX3" fmla="*/ 225549 w 1661662"/>
              <a:gd name="connsiteY3" fmla="*/ 99745 h 896339"/>
              <a:gd name="connsiteX4" fmla="*/ 203110 w 1661662"/>
              <a:gd name="connsiteY4" fmla="*/ 116574 h 896339"/>
              <a:gd name="connsiteX5" fmla="*/ 152622 w 1661662"/>
              <a:gd name="connsiteY5" fmla="*/ 155843 h 896339"/>
              <a:gd name="connsiteX6" fmla="*/ 141402 w 1661662"/>
              <a:gd name="connsiteY6" fmla="*/ 172673 h 896339"/>
              <a:gd name="connsiteX7" fmla="*/ 113353 w 1661662"/>
              <a:gd name="connsiteY7" fmla="*/ 217551 h 896339"/>
              <a:gd name="connsiteX8" fmla="*/ 90914 w 1661662"/>
              <a:gd name="connsiteY8" fmla="*/ 245600 h 896339"/>
              <a:gd name="connsiteX9" fmla="*/ 79694 w 1661662"/>
              <a:gd name="connsiteY9" fmla="*/ 262430 h 896339"/>
              <a:gd name="connsiteX10" fmla="*/ 57255 w 1661662"/>
              <a:gd name="connsiteY10" fmla="*/ 279259 h 896339"/>
              <a:gd name="connsiteX11" fmla="*/ 46035 w 1661662"/>
              <a:gd name="connsiteY11" fmla="*/ 296088 h 896339"/>
              <a:gd name="connsiteX12" fmla="*/ 12376 w 1661662"/>
              <a:gd name="connsiteY12" fmla="*/ 312918 h 896339"/>
              <a:gd name="connsiteX13" fmla="*/ 12376 w 1661662"/>
              <a:gd name="connsiteY13" fmla="*/ 486822 h 896339"/>
              <a:gd name="connsiteX14" fmla="*/ 23596 w 1661662"/>
              <a:gd name="connsiteY14" fmla="*/ 570969 h 896339"/>
              <a:gd name="connsiteX15" fmla="*/ 29206 w 1661662"/>
              <a:gd name="connsiteY15" fmla="*/ 587799 h 896339"/>
              <a:gd name="connsiteX16" fmla="*/ 40425 w 1661662"/>
              <a:gd name="connsiteY16" fmla="*/ 604628 h 896339"/>
              <a:gd name="connsiteX17" fmla="*/ 96523 w 1661662"/>
              <a:gd name="connsiteY17" fmla="*/ 593409 h 896339"/>
              <a:gd name="connsiteX18" fmla="*/ 130182 w 1661662"/>
              <a:gd name="connsiteY18" fmla="*/ 582189 h 896339"/>
              <a:gd name="connsiteX19" fmla="*/ 191890 w 1661662"/>
              <a:gd name="connsiteY19" fmla="*/ 570969 h 896339"/>
              <a:gd name="connsiteX20" fmla="*/ 208720 w 1661662"/>
              <a:gd name="connsiteY20" fmla="*/ 565360 h 896339"/>
              <a:gd name="connsiteX21" fmla="*/ 231159 w 1661662"/>
              <a:gd name="connsiteY21" fmla="*/ 559750 h 896339"/>
              <a:gd name="connsiteX22" fmla="*/ 264818 w 1661662"/>
              <a:gd name="connsiteY22" fmla="*/ 548530 h 896339"/>
              <a:gd name="connsiteX23" fmla="*/ 320916 w 1661662"/>
              <a:gd name="connsiteY23" fmla="*/ 554140 h 896339"/>
              <a:gd name="connsiteX24" fmla="*/ 337745 w 1661662"/>
              <a:gd name="connsiteY24" fmla="*/ 559750 h 896339"/>
              <a:gd name="connsiteX25" fmla="*/ 623846 w 1661662"/>
              <a:gd name="connsiteY25" fmla="*/ 554140 h 896339"/>
              <a:gd name="connsiteX26" fmla="*/ 651895 w 1661662"/>
              <a:gd name="connsiteY26" fmla="*/ 548530 h 896339"/>
              <a:gd name="connsiteX27" fmla="*/ 724823 w 1661662"/>
              <a:gd name="connsiteY27" fmla="*/ 542920 h 896339"/>
              <a:gd name="connsiteX28" fmla="*/ 752872 w 1661662"/>
              <a:gd name="connsiteY28" fmla="*/ 531701 h 896339"/>
              <a:gd name="connsiteX29" fmla="*/ 865068 w 1661662"/>
              <a:gd name="connsiteY29" fmla="*/ 537311 h 896339"/>
              <a:gd name="connsiteX30" fmla="*/ 898727 w 1661662"/>
              <a:gd name="connsiteY30" fmla="*/ 542920 h 896339"/>
              <a:gd name="connsiteX31" fmla="*/ 915556 w 1661662"/>
              <a:gd name="connsiteY31" fmla="*/ 554140 h 896339"/>
              <a:gd name="connsiteX32" fmla="*/ 937996 w 1661662"/>
              <a:gd name="connsiteY32" fmla="*/ 559750 h 896339"/>
              <a:gd name="connsiteX33" fmla="*/ 971655 w 1661662"/>
              <a:gd name="connsiteY33" fmla="*/ 570969 h 896339"/>
              <a:gd name="connsiteX34" fmla="*/ 999704 w 1661662"/>
              <a:gd name="connsiteY34" fmla="*/ 582189 h 896339"/>
              <a:gd name="connsiteX35" fmla="*/ 1027753 w 1661662"/>
              <a:gd name="connsiteY35" fmla="*/ 587799 h 896339"/>
              <a:gd name="connsiteX36" fmla="*/ 1061412 w 1661662"/>
              <a:gd name="connsiteY36" fmla="*/ 599019 h 896339"/>
              <a:gd name="connsiteX37" fmla="*/ 1078241 w 1661662"/>
              <a:gd name="connsiteY37" fmla="*/ 604628 h 896339"/>
              <a:gd name="connsiteX38" fmla="*/ 1095071 w 1661662"/>
              <a:gd name="connsiteY38" fmla="*/ 610238 h 896339"/>
              <a:gd name="connsiteX39" fmla="*/ 1134339 w 1661662"/>
              <a:gd name="connsiteY39" fmla="*/ 627068 h 896339"/>
              <a:gd name="connsiteX40" fmla="*/ 1167998 w 1661662"/>
              <a:gd name="connsiteY40" fmla="*/ 649507 h 896339"/>
              <a:gd name="connsiteX41" fmla="*/ 1184828 w 1661662"/>
              <a:gd name="connsiteY41" fmla="*/ 660727 h 896339"/>
              <a:gd name="connsiteX42" fmla="*/ 1201657 w 1661662"/>
              <a:gd name="connsiteY42" fmla="*/ 677556 h 896339"/>
              <a:gd name="connsiteX43" fmla="*/ 1218487 w 1661662"/>
              <a:gd name="connsiteY43" fmla="*/ 683166 h 896339"/>
              <a:gd name="connsiteX44" fmla="*/ 1252145 w 1661662"/>
              <a:gd name="connsiteY44" fmla="*/ 705605 h 896339"/>
              <a:gd name="connsiteX45" fmla="*/ 1302634 w 1661662"/>
              <a:gd name="connsiteY45" fmla="*/ 739264 h 896339"/>
              <a:gd name="connsiteX46" fmla="*/ 1341902 w 1661662"/>
              <a:gd name="connsiteY46" fmla="*/ 761703 h 896339"/>
              <a:gd name="connsiteX47" fmla="*/ 1386781 w 1661662"/>
              <a:gd name="connsiteY47" fmla="*/ 767313 h 896339"/>
              <a:gd name="connsiteX48" fmla="*/ 1426050 w 1661662"/>
              <a:gd name="connsiteY48" fmla="*/ 812192 h 896339"/>
              <a:gd name="connsiteX49" fmla="*/ 1448489 w 1661662"/>
              <a:gd name="connsiteY49" fmla="*/ 840241 h 896339"/>
              <a:gd name="connsiteX50" fmla="*/ 1482148 w 1661662"/>
              <a:gd name="connsiteY50" fmla="*/ 873900 h 896339"/>
              <a:gd name="connsiteX51" fmla="*/ 1504587 w 1661662"/>
              <a:gd name="connsiteY51" fmla="*/ 885119 h 896339"/>
              <a:gd name="connsiteX52" fmla="*/ 1543856 w 1661662"/>
              <a:gd name="connsiteY52" fmla="*/ 896339 h 896339"/>
              <a:gd name="connsiteX53" fmla="*/ 1628003 w 1661662"/>
              <a:gd name="connsiteY53" fmla="*/ 890729 h 896339"/>
              <a:gd name="connsiteX54" fmla="*/ 1644833 w 1661662"/>
              <a:gd name="connsiteY54" fmla="*/ 885119 h 896339"/>
              <a:gd name="connsiteX55" fmla="*/ 1661662 w 1661662"/>
              <a:gd name="connsiteY55" fmla="*/ 851460 h 896339"/>
              <a:gd name="connsiteX56" fmla="*/ 1656052 w 1661662"/>
              <a:gd name="connsiteY56" fmla="*/ 789752 h 896339"/>
              <a:gd name="connsiteX57" fmla="*/ 1633613 w 1661662"/>
              <a:gd name="connsiteY57" fmla="*/ 750484 h 896339"/>
              <a:gd name="connsiteX58" fmla="*/ 1616783 w 1661662"/>
              <a:gd name="connsiteY58" fmla="*/ 733654 h 896339"/>
              <a:gd name="connsiteX59" fmla="*/ 1588734 w 1661662"/>
              <a:gd name="connsiteY59" fmla="*/ 705605 h 896339"/>
              <a:gd name="connsiteX60" fmla="*/ 1566295 w 1661662"/>
              <a:gd name="connsiteY60" fmla="*/ 671946 h 896339"/>
              <a:gd name="connsiteX61" fmla="*/ 1538246 w 1661662"/>
              <a:gd name="connsiteY61" fmla="*/ 627068 h 896339"/>
              <a:gd name="connsiteX62" fmla="*/ 1510197 w 1661662"/>
              <a:gd name="connsiteY62" fmla="*/ 587799 h 896339"/>
              <a:gd name="connsiteX63" fmla="*/ 1470928 w 1661662"/>
              <a:gd name="connsiteY63" fmla="*/ 542920 h 896339"/>
              <a:gd name="connsiteX64" fmla="*/ 1442879 w 1661662"/>
              <a:gd name="connsiteY64" fmla="*/ 520481 h 896339"/>
              <a:gd name="connsiteX65" fmla="*/ 1431660 w 1661662"/>
              <a:gd name="connsiteY65" fmla="*/ 503652 h 896339"/>
              <a:gd name="connsiteX66" fmla="*/ 1392391 w 1661662"/>
              <a:gd name="connsiteY66" fmla="*/ 486822 h 896339"/>
              <a:gd name="connsiteX67" fmla="*/ 1358732 w 1661662"/>
              <a:gd name="connsiteY67" fmla="*/ 464383 h 896339"/>
              <a:gd name="connsiteX68" fmla="*/ 1341902 w 1661662"/>
              <a:gd name="connsiteY68" fmla="*/ 458773 h 896339"/>
              <a:gd name="connsiteX69" fmla="*/ 1313853 w 1661662"/>
              <a:gd name="connsiteY69" fmla="*/ 441944 h 896339"/>
              <a:gd name="connsiteX70" fmla="*/ 1280195 w 1661662"/>
              <a:gd name="connsiteY70" fmla="*/ 436334 h 896339"/>
              <a:gd name="connsiteX71" fmla="*/ 1257755 w 1661662"/>
              <a:gd name="connsiteY71" fmla="*/ 425114 h 896339"/>
              <a:gd name="connsiteX72" fmla="*/ 1201657 w 1661662"/>
              <a:gd name="connsiteY72" fmla="*/ 408285 h 896339"/>
              <a:gd name="connsiteX73" fmla="*/ 1173608 w 1661662"/>
              <a:gd name="connsiteY73" fmla="*/ 391455 h 896339"/>
              <a:gd name="connsiteX74" fmla="*/ 1123120 w 1661662"/>
              <a:gd name="connsiteY74" fmla="*/ 363406 h 896339"/>
              <a:gd name="connsiteX75" fmla="*/ 1089461 w 1661662"/>
              <a:gd name="connsiteY75" fmla="*/ 329747 h 896339"/>
              <a:gd name="connsiteX76" fmla="*/ 1072631 w 1661662"/>
              <a:gd name="connsiteY76" fmla="*/ 318528 h 896339"/>
              <a:gd name="connsiteX77" fmla="*/ 1033363 w 1661662"/>
              <a:gd name="connsiteY77" fmla="*/ 284869 h 896339"/>
              <a:gd name="connsiteX78" fmla="*/ 1016533 w 1661662"/>
              <a:gd name="connsiteY78" fmla="*/ 279259 h 896339"/>
              <a:gd name="connsiteX79" fmla="*/ 966045 w 1661662"/>
              <a:gd name="connsiteY79" fmla="*/ 239990 h 896339"/>
              <a:gd name="connsiteX80" fmla="*/ 949215 w 1661662"/>
              <a:gd name="connsiteY80" fmla="*/ 228771 h 896339"/>
              <a:gd name="connsiteX81" fmla="*/ 915556 w 1661662"/>
              <a:gd name="connsiteY81" fmla="*/ 206331 h 896339"/>
              <a:gd name="connsiteX82" fmla="*/ 865068 w 1661662"/>
              <a:gd name="connsiteY82" fmla="*/ 167063 h 896339"/>
              <a:gd name="connsiteX83" fmla="*/ 848239 w 1661662"/>
              <a:gd name="connsiteY83" fmla="*/ 155843 h 896339"/>
              <a:gd name="connsiteX84" fmla="*/ 769701 w 1661662"/>
              <a:gd name="connsiteY84" fmla="*/ 133404 h 896339"/>
              <a:gd name="connsiteX85" fmla="*/ 736042 w 1661662"/>
              <a:gd name="connsiteY85" fmla="*/ 110965 h 896339"/>
              <a:gd name="connsiteX86" fmla="*/ 719213 w 1661662"/>
              <a:gd name="connsiteY86" fmla="*/ 99745 h 896339"/>
              <a:gd name="connsiteX87" fmla="*/ 674334 w 1661662"/>
              <a:gd name="connsiteY87" fmla="*/ 88525 h 896339"/>
              <a:gd name="connsiteX88" fmla="*/ 640676 w 1661662"/>
              <a:gd name="connsiteY88" fmla="*/ 60476 h 896339"/>
              <a:gd name="connsiteX89" fmla="*/ 623846 w 1661662"/>
              <a:gd name="connsiteY89" fmla="*/ 54866 h 896339"/>
              <a:gd name="connsiteX90" fmla="*/ 607017 w 1661662"/>
              <a:gd name="connsiteY90" fmla="*/ 43647 h 896339"/>
              <a:gd name="connsiteX91" fmla="*/ 584577 w 1661662"/>
              <a:gd name="connsiteY91" fmla="*/ 38037 h 896339"/>
              <a:gd name="connsiteX92" fmla="*/ 550918 w 1661662"/>
              <a:gd name="connsiteY92" fmla="*/ 26817 h 896339"/>
              <a:gd name="connsiteX93" fmla="*/ 522869 w 1661662"/>
              <a:gd name="connsiteY93" fmla="*/ 21208 h 896339"/>
              <a:gd name="connsiteX94" fmla="*/ 421893 w 1661662"/>
              <a:gd name="connsiteY94" fmla="*/ 4378 h 896339"/>
              <a:gd name="connsiteX95" fmla="*/ 315306 w 1661662"/>
              <a:gd name="connsiteY95" fmla="*/ 26817 h 896339"/>
              <a:gd name="connsiteX96" fmla="*/ 326526 w 1661662"/>
              <a:gd name="connsiteY96" fmla="*/ 21208 h 8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61662" h="896339">
                <a:moveTo>
                  <a:pt x="326526" y="21208"/>
                </a:moveTo>
                <a:cubicBezTo>
                  <a:pt x="320916" y="25883"/>
                  <a:pt x="297282" y="45932"/>
                  <a:pt x="281647" y="54866"/>
                </a:cubicBezTo>
                <a:cubicBezTo>
                  <a:pt x="274386" y="59015"/>
                  <a:pt x="265738" y="60862"/>
                  <a:pt x="259208" y="66086"/>
                </a:cubicBezTo>
                <a:cubicBezTo>
                  <a:pt x="246818" y="75998"/>
                  <a:pt x="238243" y="90225"/>
                  <a:pt x="225549" y="99745"/>
                </a:cubicBezTo>
                <a:cubicBezTo>
                  <a:pt x="218069" y="105355"/>
                  <a:pt x="210769" y="111212"/>
                  <a:pt x="203110" y="116574"/>
                </a:cubicBezTo>
                <a:cubicBezTo>
                  <a:pt x="178093" y="134086"/>
                  <a:pt x="170018" y="134967"/>
                  <a:pt x="152622" y="155843"/>
                </a:cubicBezTo>
                <a:cubicBezTo>
                  <a:pt x="148306" y="161023"/>
                  <a:pt x="145022" y="166985"/>
                  <a:pt x="141402" y="172673"/>
                </a:cubicBezTo>
                <a:cubicBezTo>
                  <a:pt x="131931" y="187556"/>
                  <a:pt x="124373" y="203776"/>
                  <a:pt x="113353" y="217551"/>
                </a:cubicBezTo>
                <a:cubicBezTo>
                  <a:pt x="105873" y="226901"/>
                  <a:pt x="98098" y="236021"/>
                  <a:pt x="90914" y="245600"/>
                </a:cubicBezTo>
                <a:cubicBezTo>
                  <a:pt x="86869" y="250994"/>
                  <a:pt x="84462" y="257662"/>
                  <a:pt x="79694" y="262430"/>
                </a:cubicBezTo>
                <a:cubicBezTo>
                  <a:pt x="73083" y="269041"/>
                  <a:pt x="63866" y="272648"/>
                  <a:pt x="57255" y="279259"/>
                </a:cubicBezTo>
                <a:cubicBezTo>
                  <a:pt x="52488" y="284026"/>
                  <a:pt x="50802" y="291321"/>
                  <a:pt x="46035" y="296088"/>
                </a:cubicBezTo>
                <a:cubicBezTo>
                  <a:pt x="35159" y="306964"/>
                  <a:pt x="26065" y="308355"/>
                  <a:pt x="12376" y="312918"/>
                </a:cubicBezTo>
                <a:cubicBezTo>
                  <a:pt x="-9285" y="377896"/>
                  <a:pt x="1965" y="337606"/>
                  <a:pt x="12376" y="486822"/>
                </a:cubicBezTo>
                <a:cubicBezTo>
                  <a:pt x="14346" y="515051"/>
                  <a:pt x="18944" y="543057"/>
                  <a:pt x="23596" y="570969"/>
                </a:cubicBezTo>
                <a:cubicBezTo>
                  <a:pt x="24568" y="576802"/>
                  <a:pt x="26561" y="582510"/>
                  <a:pt x="29206" y="587799"/>
                </a:cubicBezTo>
                <a:cubicBezTo>
                  <a:pt x="32221" y="593829"/>
                  <a:pt x="36685" y="599018"/>
                  <a:pt x="40425" y="604628"/>
                </a:cubicBezTo>
                <a:cubicBezTo>
                  <a:pt x="59124" y="600888"/>
                  <a:pt x="78432" y="599440"/>
                  <a:pt x="96523" y="593409"/>
                </a:cubicBezTo>
                <a:cubicBezTo>
                  <a:pt x="107743" y="589669"/>
                  <a:pt x="118516" y="584133"/>
                  <a:pt x="130182" y="582189"/>
                </a:cubicBezTo>
                <a:cubicBezTo>
                  <a:pt x="145193" y="579687"/>
                  <a:pt x="176204" y="574890"/>
                  <a:pt x="191890" y="570969"/>
                </a:cubicBezTo>
                <a:cubicBezTo>
                  <a:pt x="197627" y="569535"/>
                  <a:pt x="203034" y="566984"/>
                  <a:pt x="208720" y="565360"/>
                </a:cubicBezTo>
                <a:cubicBezTo>
                  <a:pt x="216133" y="563242"/>
                  <a:pt x="223774" y="561965"/>
                  <a:pt x="231159" y="559750"/>
                </a:cubicBezTo>
                <a:cubicBezTo>
                  <a:pt x="242487" y="556352"/>
                  <a:pt x="264818" y="548530"/>
                  <a:pt x="264818" y="548530"/>
                </a:cubicBezTo>
                <a:cubicBezTo>
                  <a:pt x="283517" y="550400"/>
                  <a:pt x="302342" y="551282"/>
                  <a:pt x="320916" y="554140"/>
                </a:cubicBezTo>
                <a:cubicBezTo>
                  <a:pt x="326760" y="555039"/>
                  <a:pt x="331832" y="559750"/>
                  <a:pt x="337745" y="559750"/>
                </a:cubicBezTo>
                <a:cubicBezTo>
                  <a:pt x="433130" y="559750"/>
                  <a:pt x="528479" y="556010"/>
                  <a:pt x="623846" y="554140"/>
                </a:cubicBezTo>
                <a:cubicBezTo>
                  <a:pt x="633196" y="552270"/>
                  <a:pt x="642418" y="549583"/>
                  <a:pt x="651895" y="548530"/>
                </a:cubicBezTo>
                <a:cubicBezTo>
                  <a:pt x="676127" y="545837"/>
                  <a:pt x="700774" y="546928"/>
                  <a:pt x="724823" y="542920"/>
                </a:cubicBezTo>
                <a:cubicBezTo>
                  <a:pt x="734756" y="541265"/>
                  <a:pt x="743522" y="535441"/>
                  <a:pt x="752872" y="531701"/>
                </a:cubicBezTo>
                <a:cubicBezTo>
                  <a:pt x="790271" y="533571"/>
                  <a:pt x="827733" y="534439"/>
                  <a:pt x="865068" y="537311"/>
                </a:cubicBezTo>
                <a:cubicBezTo>
                  <a:pt x="876409" y="538183"/>
                  <a:pt x="887936" y="539323"/>
                  <a:pt x="898727" y="542920"/>
                </a:cubicBezTo>
                <a:cubicBezTo>
                  <a:pt x="905123" y="545052"/>
                  <a:pt x="909359" y="551484"/>
                  <a:pt x="915556" y="554140"/>
                </a:cubicBezTo>
                <a:cubicBezTo>
                  <a:pt x="922643" y="557177"/>
                  <a:pt x="930611" y="557535"/>
                  <a:pt x="937996" y="559750"/>
                </a:cubicBezTo>
                <a:cubicBezTo>
                  <a:pt x="949324" y="563148"/>
                  <a:pt x="960674" y="566577"/>
                  <a:pt x="971655" y="570969"/>
                </a:cubicBezTo>
                <a:cubicBezTo>
                  <a:pt x="981005" y="574709"/>
                  <a:pt x="990059" y="579295"/>
                  <a:pt x="999704" y="582189"/>
                </a:cubicBezTo>
                <a:cubicBezTo>
                  <a:pt x="1008837" y="584929"/>
                  <a:pt x="1018554" y="585290"/>
                  <a:pt x="1027753" y="587799"/>
                </a:cubicBezTo>
                <a:cubicBezTo>
                  <a:pt x="1039163" y="590911"/>
                  <a:pt x="1050192" y="595279"/>
                  <a:pt x="1061412" y="599019"/>
                </a:cubicBezTo>
                <a:lnTo>
                  <a:pt x="1078241" y="604628"/>
                </a:lnTo>
                <a:lnTo>
                  <a:pt x="1095071" y="610238"/>
                </a:lnTo>
                <a:cubicBezTo>
                  <a:pt x="1156317" y="651071"/>
                  <a:pt x="1061902" y="590849"/>
                  <a:pt x="1134339" y="627068"/>
                </a:cubicBezTo>
                <a:cubicBezTo>
                  <a:pt x="1146400" y="633098"/>
                  <a:pt x="1156778" y="642027"/>
                  <a:pt x="1167998" y="649507"/>
                </a:cubicBezTo>
                <a:cubicBezTo>
                  <a:pt x="1173608" y="653247"/>
                  <a:pt x="1180060" y="655959"/>
                  <a:pt x="1184828" y="660727"/>
                </a:cubicBezTo>
                <a:cubicBezTo>
                  <a:pt x="1190438" y="666337"/>
                  <a:pt x="1195056" y="673155"/>
                  <a:pt x="1201657" y="677556"/>
                </a:cubicBezTo>
                <a:cubicBezTo>
                  <a:pt x="1206577" y="680836"/>
                  <a:pt x="1213318" y="680294"/>
                  <a:pt x="1218487" y="683166"/>
                </a:cubicBezTo>
                <a:cubicBezTo>
                  <a:pt x="1230274" y="689714"/>
                  <a:pt x="1240926" y="698125"/>
                  <a:pt x="1252145" y="705605"/>
                </a:cubicBezTo>
                <a:lnTo>
                  <a:pt x="1302634" y="739264"/>
                </a:lnTo>
                <a:cubicBezTo>
                  <a:pt x="1312652" y="745943"/>
                  <a:pt x="1330511" y="758855"/>
                  <a:pt x="1341902" y="761703"/>
                </a:cubicBezTo>
                <a:cubicBezTo>
                  <a:pt x="1356528" y="765359"/>
                  <a:pt x="1371821" y="765443"/>
                  <a:pt x="1386781" y="767313"/>
                </a:cubicBezTo>
                <a:cubicBezTo>
                  <a:pt x="1412960" y="806582"/>
                  <a:pt x="1398000" y="793492"/>
                  <a:pt x="1426050" y="812192"/>
                </a:cubicBezTo>
                <a:cubicBezTo>
                  <a:pt x="1435800" y="841440"/>
                  <a:pt x="1424451" y="818873"/>
                  <a:pt x="1448489" y="840241"/>
                </a:cubicBezTo>
                <a:cubicBezTo>
                  <a:pt x="1460348" y="850783"/>
                  <a:pt x="1467956" y="866804"/>
                  <a:pt x="1482148" y="873900"/>
                </a:cubicBezTo>
                <a:cubicBezTo>
                  <a:pt x="1489628" y="877640"/>
                  <a:pt x="1496901" y="881825"/>
                  <a:pt x="1504587" y="885119"/>
                </a:cubicBezTo>
                <a:cubicBezTo>
                  <a:pt x="1515854" y="889948"/>
                  <a:pt x="1532469" y="893492"/>
                  <a:pt x="1543856" y="896339"/>
                </a:cubicBezTo>
                <a:cubicBezTo>
                  <a:pt x="1571905" y="894469"/>
                  <a:pt x="1600064" y="893833"/>
                  <a:pt x="1628003" y="890729"/>
                </a:cubicBezTo>
                <a:cubicBezTo>
                  <a:pt x="1633880" y="890076"/>
                  <a:pt x="1640215" y="888813"/>
                  <a:pt x="1644833" y="885119"/>
                </a:cubicBezTo>
                <a:cubicBezTo>
                  <a:pt x="1654718" y="877211"/>
                  <a:pt x="1657967" y="862546"/>
                  <a:pt x="1661662" y="851460"/>
                </a:cubicBezTo>
                <a:cubicBezTo>
                  <a:pt x="1659792" y="830891"/>
                  <a:pt x="1660103" y="810005"/>
                  <a:pt x="1656052" y="789752"/>
                </a:cubicBezTo>
                <a:cubicBezTo>
                  <a:pt x="1654608" y="782530"/>
                  <a:pt x="1639160" y="757141"/>
                  <a:pt x="1633613" y="750484"/>
                </a:cubicBezTo>
                <a:cubicBezTo>
                  <a:pt x="1628534" y="744389"/>
                  <a:pt x="1621862" y="739749"/>
                  <a:pt x="1616783" y="733654"/>
                </a:cubicBezTo>
                <a:cubicBezTo>
                  <a:pt x="1593409" y="705605"/>
                  <a:pt x="1619590" y="726175"/>
                  <a:pt x="1588734" y="705605"/>
                </a:cubicBezTo>
                <a:cubicBezTo>
                  <a:pt x="1570179" y="649934"/>
                  <a:pt x="1601310" y="734974"/>
                  <a:pt x="1566295" y="671946"/>
                </a:cubicBezTo>
                <a:cubicBezTo>
                  <a:pt x="1538807" y="622467"/>
                  <a:pt x="1572976" y="650219"/>
                  <a:pt x="1538246" y="627068"/>
                </a:cubicBezTo>
                <a:cubicBezTo>
                  <a:pt x="1513888" y="578352"/>
                  <a:pt x="1542037" y="628737"/>
                  <a:pt x="1510197" y="587799"/>
                </a:cubicBezTo>
                <a:cubicBezTo>
                  <a:pt x="1474956" y="542489"/>
                  <a:pt x="1503509" y="564641"/>
                  <a:pt x="1470928" y="542920"/>
                </a:cubicBezTo>
                <a:cubicBezTo>
                  <a:pt x="1438777" y="494692"/>
                  <a:pt x="1481588" y="551448"/>
                  <a:pt x="1442879" y="520481"/>
                </a:cubicBezTo>
                <a:cubicBezTo>
                  <a:pt x="1437614" y="516269"/>
                  <a:pt x="1436427" y="508419"/>
                  <a:pt x="1431660" y="503652"/>
                </a:cubicBezTo>
                <a:cubicBezTo>
                  <a:pt x="1418746" y="490738"/>
                  <a:pt x="1409557" y="491114"/>
                  <a:pt x="1392391" y="486822"/>
                </a:cubicBezTo>
                <a:cubicBezTo>
                  <a:pt x="1381171" y="479342"/>
                  <a:pt x="1371524" y="468647"/>
                  <a:pt x="1358732" y="464383"/>
                </a:cubicBezTo>
                <a:cubicBezTo>
                  <a:pt x="1353122" y="462513"/>
                  <a:pt x="1347191" y="461418"/>
                  <a:pt x="1341902" y="458773"/>
                </a:cubicBezTo>
                <a:cubicBezTo>
                  <a:pt x="1332150" y="453897"/>
                  <a:pt x="1324100" y="445670"/>
                  <a:pt x="1313853" y="441944"/>
                </a:cubicBezTo>
                <a:cubicBezTo>
                  <a:pt x="1303164" y="438057"/>
                  <a:pt x="1291414" y="438204"/>
                  <a:pt x="1280195" y="436334"/>
                </a:cubicBezTo>
                <a:cubicBezTo>
                  <a:pt x="1272715" y="432594"/>
                  <a:pt x="1265520" y="428220"/>
                  <a:pt x="1257755" y="425114"/>
                </a:cubicBezTo>
                <a:cubicBezTo>
                  <a:pt x="1234997" y="416011"/>
                  <a:pt x="1223694" y="413795"/>
                  <a:pt x="1201657" y="408285"/>
                </a:cubicBezTo>
                <a:cubicBezTo>
                  <a:pt x="1192307" y="402675"/>
                  <a:pt x="1183360" y="396331"/>
                  <a:pt x="1173608" y="391455"/>
                </a:cubicBezTo>
                <a:cubicBezTo>
                  <a:pt x="1145388" y="377345"/>
                  <a:pt x="1158504" y="398790"/>
                  <a:pt x="1123120" y="363406"/>
                </a:cubicBezTo>
                <a:cubicBezTo>
                  <a:pt x="1111900" y="352186"/>
                  <a:pt x="1102664" y="338548"/>
                  <a:pt x="1089461" y="329747"/>
                </a:cubicBezTo>
                <a:cubicBezTo>
                  <a:pt x="1083851" y="326007"/>
                  <a:pt x="1077811" y="322844"/>
                  <a:pt x="1072631" y="318528"/>
                </a:cubicBezTo>
                <a:cubicBezTo>
                  <a:pt x="1050923" y="300438"/>
                  <a:pt x="1060108" y="300151"/>
                  <a:pt x="1033363" y="284869"/>
                </a:cubicBezTo>
                <a:cubicBezTo>
                  <a:pt x="1028229" y="281935"/>
                  <a:pt x="1022143" y="281129"/>
                  <a:pt x="1016533" y="279259"/>
                </a:cubicBezTo>
                <a:cubicBezTo>
                  <a:pt x="931448" y="222536"/>
                  <a:pt x="1018782" y="283937"/>
                  <a:pt x="966045" y="239990"/>
                </a:cubicBezTo>
                <a:cubicBezTo>
                  <a:pt x="960865" y="235674"/>
                  <a:pt x="954395" y="233087"/>
                  <a:pt x="949215" y="228771"/>
                </a:cubicBezTo>
                <a:cubicBezTo>
                  <a:pt x="921198" y="205424"/>
                  <a:pt x="945135" y="216191"/>
                  <a:pt x="915556" y="206331"/>
                </a:cubicBezTo>
                <a:cubicBezTo>
                  <a:pt x="889191" y="179966"/>
                  <a:pt x="905330" y="193905"/>
                  <a:pt x="865068" y="167063"/>
                </a:cubicBezTo>
                <a:lnTo>
                  <a:pt x="848239" y="155843"/>
                </a:lnTo>
                <a:cubicBezTo>
                  <a:pt x="821001" y="114989"/>
                  <a:pt x="855517" y="157242"/>
                  <a:pt x="769701" y="133404"/>
                </a:cubicBezTo>
                <a:cubicBezTo>
                  <a:pt x="756709" y="129795"/>
                  <a:pt x="747262" y="118445"/>
                  <a:pt x="736042" y="110965"/>
                </a:cubicBezTo>
                <a:cubicBezTo>
                  <a:pt x="730432" y="107225"/>
                  <a:pt x="725754" y="101380"/>
                  <a:pt x="719213" y="99745"/>
                </a:cubicBezTo>
                <a:lnTo>
                  <a:pt x="674334" y="88525"/>
                </a:lnTo>
                <a:cubicBezTo>
                  <a:pt x="661929" y="76120"/>
                  <a:pt x="656294" y="68285"/>
                  <a:pt x="640676" y="60476"/>
                </a:cubicBezTo>
                <a:cubicBezTo>
                  <a:pt x="635387" y="57831"/>
                  <a:pt x="629135" y="57511"/>
                  <a:pt x="623846" y="54866"/>
                </a:cubicBezTo>
                <a:cubicBezTo>
                  <a:pt x="617816" y="51851"/>
                  <a:pt x="613214" y="46303"/>
                  <a:pt x="607017" y="43647"/>
                </a:cubicBezTo>
                <a:cubicBezTo>
                  <a:pt x="599930" y="40610"/>
                  <a:pt x="591962" y="40253"/>
                  <a:pt x="584577" y="38037"/>
                </a:cubicBezTo>
                <a:cubicBezTo>
                  <a:pt x="573249" y="34639"/>
                  <a:pt x="562515" y="29136"/>
                  <a:pt x="550918" y="26817"/>
                </a:cubicBezTo>
                <a:cubicBezTo>
                  <a:pt x="541568" y="24947"/>
                  <a:pt x="532068" y="23717"/>
                  <a:pt x="522869" y="21208"/>
                </a:cubicBezTo>
                <a:cubicBezTo>
                  <a:pt x="450236" y="1400"/>
                  <a:pt x="534528" y="13765"/>
                  <a:pt x="421893" y="4378"/>
                </a:cubicBezTo>
                <a:cubicBezTo>
                  <a:pt x="267309" y="12966"/>
                  <a:pt x="339944" y="-22458"/>
                  <a:pt x="315306" y="26817"/>
                </a:cubicBezTo>
                <a:cubicBezTo>
                  <a:pt x="314123" y="29182"/>
                  <a:pt x="332136" y="16533"/>
                  <a:pt x="326526" y="21208"/>
                </a:cubicBezTo>
                <a:close/>
              </a:path>
            </a:pathLst>
          </a:custGeom>
          <a:noFill/>
          <a:ln w="38100">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extBox 1"/>
          <p:cNvSpPr txBox="1"/>
          <p:nvPr/>
        </p:nvSpPr>
        <p:spPr>
          <a:xfrm>
            <a:off x="6096000" y="1677650"/>
            <a:ext cx="2924391" cy="144655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88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IranNastaliq" pitchFamily="18" charset="0"/>
                <a:cs typeface="IranNastaliq" pitchFamily="18" charset="0"/>
              </a:rPr>
              <a:t>نقشه   هندوستان</a:t>
            </a:r>
            <a:endParaRPr lang="en-US" sz="8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141827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7" presetClass="emph" presetSubtype="10" repeatCount="indefinite" fill="hold" nodeType="afterEffect">
                                  <p:stCondLst>
                                    <p:cond delay="0"/>
                                  </p:stCondLst>
                                  <p:childTnLst>
                                    <p:animClr clrSpc="hsl" dir="ccw">
                                      <p:cBhvr>
                                        <p:cTn id="10" dur="1000" fill="hold"/>
                                        <p:tgtEl>
                                          <p:spTgt spid="5"/>
                                        </p:tgtEl>
                                        <p:attrNameLst>
                                          <p:attrName>stroke.color</p:attrName>
                                        </p:attrNameLst>
                                      </p:cBhvr>
                                      <p:to>
                                        <a:srgbClr val="FFFF00"/>
                                      </p:to>
                                    </p:animClr>
                                    <p:set>
                                      <p:cBhvr>
                                        <p:cTn id="11" dur="1000" fill="hold"/>
                                        <p:tgtEl>
                                          <p:spTgt spid="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200" y="838200"/>
            <a:ext cx="9025060" cy="5943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Oval 3"/>
          <p:cNvSpPr/>
          <p:nvPr/>
        </p:nvSpPr>
        <p:spPr>
          <a:xfrm>
            <a:off x="2319670" y="1860697"/>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1219200" y="1981200"/>
            <a:ext cx="1075660" cy="1474382"/>
          </a:xfrm>
          <a:custGeom>
            <a:avLst/>
            <a:gdLst>
              <a:gd name="connsiteX0" fmla="*/ 1190846 w 1190846"/>
              <a:gd name="connsiteY0" fmla="*/ 0 h 1459426"/>
              <a:gd name="connsiteX1" fmla="*/ 1127051 w 1190846"/>
              <a:gd name="connsiteY1" fmla="*/ 85061 h 1459426"/>
              <a:gd name="connsiteX2" fmla="*/ 1095153 w 1190846"/>
              <a:gd name="connsiteY2" fmla="*/ 106326 h 1459426"/>
              <a:gd name="connsiteX3" fmla="*/ 1010093 w 1190846"/>
              <a:gd name="connsiteY3" fmla="*/ 127591 h 1459426"/>
              <a:gd name="connsiteX4" fmla="*/ 946297 w 1190846"/>
              <a:gd name="connsiteY4" fmla="*/ 170121 h 1459426"/>
              <a:gd name="connsiteX5" fmla="*/ 914400 w 1190846"/>
              <a:gd name="connsiteY5" fmla="*/ 233917 h 1459426"/>
              <a:gd name="connsiteX6" fmla="*/ 893134 w 1190846"/>
              <a:gd name="connsiteY6" fmla="*/ 255182 h 1459426"/>
              <a:gd name="connsiteX7" fmla="*/ 871869 w 1190846"/>
              <a:gd name="connsiteY7" fmla="*/ 287079 h 1459426"/>
              <a:gd name="connsiteX8" fmla="*/ 839972 w 1190846"/>
              <a:gd name="connsiteY8" fmla="*/ 308344 h 1459426"/>
              <a:gd name="connsiteX9" fmla="*/ 786809 w 1190846"/>
              <a:gd name="connsiteY9" fmla="*/ 350875 h 1459426"/>
              <a:gd name="connsiteX10" fmla="*/ 733646 w 1190846"/>
              <a:gd name="connsiteY10" fmla="*/ 404038 h 1459426"/>
              <a:gd name="connsiteX11" fmla="*/ 669851 w 1190846"/>
              <a:gd name="connsiteY11" fmla="*/ 425303 h 1459426"/>
              <a:gd name="connsiteX12" fmla="*/ 616688 w 1190846"/>
              <a:gd name="connsiteY12" fmla="*/ 489098 h 1459426"/>
              <a:gd name="connsiteX13" fmla="*/ 542260 w 1190846"/>
              <a:gd name="connsiteY13" fmla="*/ 520996 h 1459426"/>
              <a:gd name="connsiteX14" fmla="*/ 510362 w 1190846"/>
              <a:gd name="connsiteY14" fmla="*/ 552893 h 1459426"/>
              <a:gd name="connsiteX15" fmla="*/ 457200 w 1190846"/>
              <a:gd name="connsiteY15" fmla="*/ 616689 h 1459426"/>
              <a:gd name="connsiteX16" fmla="*/ 446567 w 1190846"/>
              <a:gd name="connsiteY16" fmla="*/ 648586 h 1459426"/>
              <a:gd name="connsiteX17" fmla="*/ 382772 w 1190846"/>
              <a:gd name="connsiteY17" fmla="*/ 744279 h 1459426"/>
              <a:gd name="connsiteX18" fmla="*/ 361507 w 1190846"/>
              <a:gd name="connsiteY18" fmla="*/ 776177 h 1459426"/>
              <a:gd name="connsiteX19" fmla="*/ 297711 w 1190846"/>
              <a:gd name="connsiteY19" fmla="*/ 818707 h 1459426"/>
              <a:gd name="connsiteX20" fmla="*/ 276446 w 1190846"/>
              <a:gd name="connsiteY20" fmla="*/ 850605 h 1459426"/>
              <a:gd name="connsiteX21" fmla="*/ 255181 w 1190846"/>
              <a:gd name="connsiteY21" fmla="*/ 914400 h 1459426"/>
              <a:gd name="connsiteX22" fmla="*/ 233916 w 1190846"/>
              <a:gd name="connsiteY22" fmla="*/ 978196 h 1459426"/>
              <a:gd name="connsiteX23" fmla="*/ 202018 w 1190846"/>
              <a:gd name="connsiteY23" fmla="*/ 1095154 h 1459426"/>
              <a:gd name="connsiteX24" fmla="*/ 191386 w 1190846"/>
              <a:gd name="connsiteY24" fmla="*/ 1169582 h 1459426"/>
              <a:gd name="connsiteX25" fmla="*/ 159488 w 1190846"/>
              <a:gd name="connsiteY25" fmla="*/ 1265275 h 1459426"/>
              <a:gd name="connsiteX26" fmla="*/ 148855 w 1190846"/>
              <a:gd name="connsiteY26" fmla="*/ 1297172 h 1459426"/>
              <a:gd name="connsiteX27" fmla="*/ 138223 w 1190846"/>
              <a:gd name="connsiteY27" fmla="*/ 1329070 h 1459426"/>
              <a:gd name="connsiteX28" fmla="*/ 95693 w 1190846"/>
              <a:gd name="connsiteY28" fmla="*/ 1392865 h 1459426"/>
              <a:gd name="connsiteX29" fmla="*/ 53162 w 1190846"/>
              <a:gd name="connsiteY29" fmla="*/ 1456661 h 1459426"/>
              <a:gd name="connsiteX30" fmla="*/ 0 w 1190846"/>
              <a:gd name="connsiteY30" fmla="*/ 1456661 h 14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0846" h="1459426">
                <a:moveTo>
                  <a:pt x="1190846" y="0"/>
                </a:moveTo>
                <a:cubicBezTo>
                  <a:pt x="1163998" y="44746"/>
                  <a:pt x="1164257" y="54055"/>
                  <a:pt x="1127051" y="85061"/>
                </a:cubicBezTo>
                <a:cubicBezTo>
                  <a:pt x="1117234" y="93242"/>
                  <a:pt x="1107162" y="101959"/>
                  <a:pt x="1095153" y="106326"/>
                </a:cubicBezTo>
                <a:cubicBezTo>
                  <a:pt x="1067687" y="116314"/>
                  <a:pt x="1010093" y="127591"/>
                  <a:pt x="1010093" y="127591"/>
                </a:cubicBezTo>
                <a:cubicBezTo>
                  <a:pt x="988828" y="141768"/>
                  <a:pt x="954379" y="145875"/>
                  <a:pt x="946297" y="170121"/>
                </a:cubicBezTo>
                <a:cubicBezTo>
                  <a:pt x="935068" y="203811"/>
                  <a:pt x="937956" y="204473"/>
                  <a:pt x="914400" y="233917"/>
                </a:cubicBezTo>
                <a:cubicBezTo>
                  <a:pt x="908138" y="241745"/>
                  <a:pt x="899396" y="247354"/>
                  <a:pt x="893134" y="255182"/>
                </a:cubicBezTo>
                <a:cubicBezTo>
                  <a:pt x="885151" y="265160"/>
                  <a:pt x="880905" y="278043"/>
                  <a:pt x="871869" y="287079"/>
                </a:cubicBezTo>
                <a:cubicBezTo>
                  <a:pt x="862833" y="296115"/>
                  <a:pt x="849950" y="300361"/>
                  <a:pt x="839972" y="308344"/>
                </a:cubicBezTo>
                <a:cubicBezTo>
                  <a:pt x="764228" y="368941"/>
                  <a:pt x="884976" y="285431"/>
                  <a:pt x="786809" y="350875"/>
                </a:cubicBezTo>
                <a:cubicBezTo>
                  <a:pt x="767410" y="379974"/>
                  <a:pt x="767222" y="389115"/>
                  <a:pt x="733646" y="404038"/>
                </a:cubicBezTo>
                <a:cubicBezTo>
                  <a:pt x="713163" y="413142"/>
                  <a:pt x="669851" y="425303"/>
                  <a:pt x="669851" y="425303"/>
                </a:cubicBezTo>
                <a:cubicBezTo>
                  <a:pt x="652895" y="450737"/>
                  <a:pt x="642736" y="470492"/>
                  <a:pt x="616688" y="489098"/>
                </a:cubicBezTo>
                <a:cubicBezTo>
                  <a:pt x="593696" y="505521"/>
                  <a:pt x="568290" y="512319"/>
                  <a:pt x="542260" y="520996"/>
                </a:cubicBezTo>
                <a:cubicBezTo>
                  <a:pt x="531627" y="531628"/>
                  <a:pt x="519988" y="541342"/>
                  <a:pt x="510362" y="552893"/>
                </a:cubicBezTo>
                <a:cubicBezTo>
                  <a:pt x="436333" y="641727"/>
                  <a:pt x="550405" y="523481"/>
                  <a:pt x="457200" y="616689"/>
                </a:cubicBezTo>
                <a:cubicBezTo>
                  <a:pt x="453656" y="627321"/>
                  <a:pt x="452010" y="638789"/>
                  <a:pt x="446567" y="648586"/>
                </a:cubicBezTo>
                <a:cubicBezTo>
                  <a:pt x="446558" y="648603"/>
                  <a:pt x="393410" y="728322"/>
                  <a:pt x="382772" y="744279"/>
                </a:cubicBezTo>
                <a:cubicBezTo>
                  <a:pt x="375684" y="754912"/>
                  <a:pt x="372140" y="769089"/>
                  <a:pt x="361507" y="776177"/>
                </a:cubicBezTo>
                <a:lnTo>
                  <a:pt x="297711" y="818707"/>
                </a:lnTo>
                <a:cubicBezTo>
                  <a:pt x="290623" y="829340"/>
                  <a:pt x="281636" y="838928"/>
                  <a:pt x="276446" y="850605"/>
                </a:cubicBezTo>
                <a:cubicBezTo>
                  <a:pt x="267342" y="871088"/>
                  <a:pt x="262269" y="893135"/>
                  <a:pt x="255181" y="914400"/>
                </a:cubicBezTo>
                <a:lnTo>
                  <a:pt x="233916" y="978196"/>
                </a:lnTo>
                <a:cubicBezTo>
                  <a:pt x="209933" y="1074129"/>
                  <a:pt x="221893" y="1035530"/>
                  <a:pt x="202018" y="1095154"/>
                </a:cubicBezTo>
                <a:cubicBezTo>
                  <a:pt x="198474" y="1119963"/>
                  <a:pt x="197021" y="1145163"/>
                  <a:pt x="191386" y="1169582"/>
                </a:cubicBezTo>
                <a:cubicBezTo>
                  <a:pt x="191385" y="1169588"/>
                  <a:pt x="164805" y="1249324"/>
                  <a:pt x="159488" y="1265275"/>
                </a:cubicBezTo>
                <a:lnTo>
                  <a:pt x="148855" y="1297172"/>
                </a:lnTo>
                <a:cubicBezTo>
                  <a:pt x="145311" y="1307805"/>
                  <a:pt x="144440" y="1319745"/>
                  <a:pt x="138223" y="1329070"/>
                </a:cubicBezTo>
                <a:cubicBezTo>
                  <a:pt x="124046" y="1350335"/>
                  <a:pt x="103775" y="1368619"/>
                  <a:pt x="95693" y="1392865"/>
                </a:cubicBezTo>
                <a:cubicBezTo>
                  <a:pt x="87372" y="1417826"/>
                  <a:pt x="83503" y="1445283"/>
                  <a:pt x="53162" y="1456661"/>
                </a:cubicBezTo>
                <a:cubicBezTo>
                  <a:pt x="36570" y="1462883"/>
                  <a:pt x="17721" y="1456661"/>
                  <a:pt x="0" y="1456661"/>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1307805" y="3423684"/>
            <a:ext cx="1658679" cy="244549"/>
          </a:xfrm>
          <a:custGeom>
            <a:avLst/>
            <a:gdLst>
              <a:gd name="connsiteX0" fmla="*/ 0 w 1658679"/>
              <a:gd name="connsiteY0" fmla="*/ 223283 h 244549"/>
              <a:gd name="connsiteX1" fmla="*/ 148855 w 1658679"/>
              <a:gd name="connsiteY1" fmla="*/ 233916 h 244549"/>
              <a:gd name="connsiteX2" fmla="*/ 180753 w 1658679"/>
              <a:gd name="connsiteY2" fmla="*/ 244549 h 244549"/>
              <a:gd name="connsiteX3" fmla="*/ 510362 w 1658679"/>
              <a:gd name="connsiteY3" fmla="*/ 233916 h 244549"/>
              <a:gd name="connsiteX4" fmla="*/ 712381 w 1658679"/>
              <a:gd name="connsiteY4" fmla="*/ 212651 h 244549"/>
              <a:gd name="connsiteX5" fmla="*/ 744279 w 1658679"/>
              <a:gd name="connsiteY5" fmla="*/ 191386 h 244549"/>
              <a:gd name="connsiteX6" fmla="*/ 776176 w 1658679"/>
              <a:gd name="connsiteY6" fmla="*/ 180753 h 244549"/>
              <a:gd name="connsiteX7" fmla="*/ 797442 w 1658679"/>
              <a:gd name="connsiteY7" fmla="*/ 159488 h 244549"/>
              <a:gd name="connsiteX8" fmla="*/ 914400 w 1658679"/>
              <a:gd name="connsiteY8" fmla="*/ 127590 h 244549"/>
              <a:gd name="connsiteX9" fmla="*/ 978195 w 1658679"/>
              <a:gd name="connsiteY9" fmla="*/ 95693 h 244549"/>
              <a:gd name="connsiteX10" fmla="*/ 1010093 w 1658679"/>
              <a:gd name="connsiteY10" fmla="*/ 74428 h 244549"/>
              <a:gd name="connsiteX11" fmla="*/ 1084521 w 1658679"/>
              <a:gd name="connsiteY11" fmla="*/ 53163 h 244549"/>
              <a:gd name="connsiteX12" fmla="*/ 1148316 w 1658679"/>
              <a:gd name="connsiteY12" fmla="*/ 31897 h 244549"/>
              <a:gd name="connsiteX13" fmla="*/ 1180214 w 1658679"/>
              <a:gd name="connsiteY13" fmla="*/ 21265 h 244549"/>
              <a:gd name="connsiteX14" fmla="*/ 1212111 w 1658679"/>
              <a:gd name="connsiteY14" fmla="*/ 10632 h 244549"/>
              <a:gd name="connsiteX15" fmla="*/ 1297172 w 1658679"/>
              <a:gd name="connsiteY15" fmla="*/ 0 h 244549"/>
              <a:gd name="connsiteX16" fmla="*/ 1424762 w 1658679"/>
              <a:gd name="connsiteY16" fmla="*/ 31897 h 244549"/>
              <a:gd name="connsiteX17" fmla="*/ 1467293 w 1658679"/>
              <a:gd name="connsiteY17" fmla="*/ 42530 h 244549"/>
              <a:gd name="connsiteX18" fmla="*/ 1499190 w 1658679"/>
              <a:gd name="connsiteY18" fmla="*/ 53163 h 244549"/>
              <a:gd name="connsiteX19" fmla="*/ 1584251 w 1658679"/>
              <a:gd name="connsiteY19" fmla="*/ 63795 h 244549"/>
              <a:gd name="connsiteX20" fmla="*/ 1658679 w 1658679"/>
              <a:gd name="connsiteY20" fmla="*/ 85060 h 2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8679" h="244549">
                <a:moveTo>
                  <a:pt x="0" y="223283"/>
                </a:moveTo>
                <a:cubicBezTo>
                  <a:pt x="49618" y="226827"/>
                  <a:pt x="99451" y="228104"/>
                  <a:pt x="148855" y="233916"/>
                </a:cubicBezTo>
                <a:cubicBezTo>
                  <a:pt x="159986" y="235226"/>
                  <a:pt x="169545" y="244549"/>
                  <a:pt x="180753" y="244549"/>
                </a:cubicBezTo>
                <a:cubicBezTo>
                  <a:pt x="290680" y="244549"/>
                  <a:pt x="400492" y="237460"/>
                  <a:pt x="510362" y="233916"/>
                </a:cubicBezTo>
                <a:cubicBezTo>
                  <a:pt x="615607" y="198833"/>
                  <a:pt x="432497" y="256842"/>
                  <a:pt x="712381" y="212651"/>
                </a:cubicBezTo>
                <a:cubicBezTo>
                  <a:pt x="725003" y="210658"/>
                  <a:pt x="732849" y="197101"/>
                  <a:pt x="744279" y="191386"/>
                </a:cubicBezTo>
                <a:cubicBezTo>
                  <a:pt x="754303" y="186374"/>
                  <a:pt x="765544" y="184297"/>
                  <a:pt x="776176" y="180753"/>
                </a:cubicBezTo>
                <a:cubicBezTo>
                  <a:pt x="783265" y="173665"/>
                  <a:pt x="788476" y="163971"/>
                  <a:pt x="797442" y="159488"/>
                </a:cubicBezTo>
                <a:cubicBezTo>
                  <a:pt x="833415" y="141502"/>
                  <a:pt x="875511" y="135368"/>
                  <a:pt x="914400" y="127590"/>
                </a:cubicBezTo>
                <a:cubicBezTo>
                  <a:pt x="1005807" y="66651"/>
                  <a:pt x="890159" y="139710"/>
                  <a:pt x="978195" y="95693"/>
                </a:cubicBezTo>
                <a:cubicBezTo>
                  <a:pt x="989625" y="89978"/>
                  <a:pt x="998663" y="80143"/>
                  <a:pt x="1010093" y="74428"/>
                </a:cubicBezTo>
                <a:cubicBezTo>
                  <a:pt x="1027967" y="65491"/>
                  <a:pt x="1067477" y="58276"/>
                  <a:pt x="1084521" y="53163"/>
                </a:cubicBezTo>
                <a:cubicBezTo>
                  <a:pt x="1105991" y="46722"/>
                  <a:pt x="1127051" y="38985"/>
                  <a:pt x="1148316" y="31897"/>
                </a:cubicBezTo>
                <a:lnTo>
                  <a:pt x="1180214" y="21265"/>
                </a:lnTo>
                <a:cubicBezTo>
                  <a:pt x="1190846" y="17721"/>
                  <a:pt x="1200990" y="12022"/>
                  <a:pt x="1212111" y="10632"/>
                </a:cubicBezTo>
                <a:lnTo>
                  <a:pt x="1297172" y="0"/>
                </a:lnTo>
                <a:cubicBezTo>
                  <a:pt x="1359369" y="41466"/>
                  <a:pt x="1307335" y="13832"/>
                  <a:pt x="1424762" y="31897"/>
                </a:cubicBezTo>
                <a:cubicBezTo>
                  <a:pt x="1439205" y="34119"/>
                  <a:pt x="1453242" y="38515"/>
                  <a:pt x="1467293" y="42530"/>
                </a:cubicBezTo>
                <a:cubicBezTo>
                  <a:pt x="1478069" y="45609"/>
                  <a:pt x="1488163" y="51158"/>
                  <a:pt x="1499190" y="53163"/>
                </a:cubicBezTo>
                <a:cubicBezTo>
                  <a:pt x="1527303" y="58275"/>
                  <a:pt x="1555897" y="60251"/>
                  <a:pt x="1584251" y="63795"/>
                </a:cubicBezTo>
                <a:cubicBezTo>
                  <a:pt x="1651408" y="86181"/>
                  <a:pt x="1625631" y="85060"/>
                  <a:pt x="1658679" y="85060"/>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2881423" y="2870705"/>
            <a:ext cx="287079" cy="616774"/>
          </a:xfrm>
          <a:custGeom>
            <a:avLst/>
            <a:gdLst>
              <a:gd name="connsiteX0" fmla="*/ 223284 w 287079"/>
              <a:gd name="connsiteY0" fmla="*/ 616774 h 616774"/>
              <a:gd name="connsiteX1" fmla="*/ 170121 w 287079"/>
              <a:gd name="connsiteY1" fmla="*/ 563611 h 616774"/>
              <a:gd name="connsiteX2" fmla="*/ 148856 w 287079"/>
              <a:gd name="connsiteY2" fmla="*/ 478551 h 616774"/>
              <a:gd name="connsiteX3" fmla="*/ 116958 w 287079"/>
              <a:gd name="connsiteY3" fmla="*/ 436021 h 616774"/>
              <a:gd name="connsiteX4" fmla="*/ 95693 w 287079"/>
              <a:gd name="connsiteY4" fmla="*/ 404123 h 616774"/>
              <a:gd name="connsiteX5" fmla="*/ 63796 w 287079"/>
              <a:gd name="connsiteY5" fmla="*/ 372225 h 616774"/>
              <a:gd name="connsiteX6" fmla="*/ 42530 w 287079"/>
              <a:gd name="connsiteY6" fmla="*/ 340328 h 616774"/>
              <a:gd name="connsiteX7" fmla="*/ 0 w 287079"/>
              <a:gd name="connsiteY7" fmla="*/ 287165 h 616774"/>
              <a:gd name="connsiteX8" fmla="*/ 31898 w 287079"/>
              <a:gd name="connsiteY8" fmla="*/ 223369 h 616774"/>
              <a:gd name="connsiteX9" fmla="*/ 95693 w 287079"/>
              <a:gd name="connsiteY9" fmla="*/ 202104 h 616774"/>
              <a:gd name="connsiteX10" fmla="*/ 127591 w 287079"/>
              <a:gd name="connsiteY10" fmla="*/ 191472 h 616774"/>
              <a:gd name="connsiteX11" fmla="*/ 191386 w 287079"/>
              <a:gd name="connsiteY11" fmla="*/ 148942 h 616774"/>
              <a:gd name="connsiteX12" fmla="*/ 233917 w 287079"/>
              <a:gd name="connsiteY12" fmla="*/ 95779 h 616774"/>
              <a:gd name="connsiteX13" fmla="*/ 265814 w 287079"/>
              <a:gd name="connsiteY13" fmla="*/ 31983 h 616774"/>
              <a:gd name="connsiteX14" fmla="*/ 287079 w 287079"/>
              <a:gd name="connsiteY14" fmla="*/ 86 h 6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079" h="616774">
                <a:moveTo>
                  <a:pt x="223284" y="616774"/>
                </a:moveTo>
                <a:cubicBezTo>
                  <a:pt x="205563" y="599053"/>
                  <a:pt x="182003" y="585677"/>
                  <a:pt x="170121" y="563611"/>
                </a:cubicBezTo>
                <a:cubicBezTo>
                  <a:pt x="156265" y="537878"/>
                  <a:pt x="166392" y="501932"/>
                  <a:pt x="148856" y="478551"/>
                </a:cubicBezTo>
                <a:cubicBezTo>
                  <a:pt x="138223" y="464374"/>
                  <a:pt x="127258" y="450441"/>
                  <a:pt x="116958" y="436021"/>
                </a:cubicBezTo>
                <a:cubicBezTo>
                  <a:pt x="109530" y="425622"/>
                  <a:pt x="103874" y="413940"/>
                  <a:pt x="95693" y="404123"/>
                </a:cubicBezTo>
                <a:cubicBezTo>
                  <a:pt x="86067" y="392571"/>
                  <a:pt x="73422" y="383776"/>
                  <a:pt x="63796" y="372225"/>
                </a:cubicBezTo>
                <a:cubicBezTo>
                  <a:pt x="55615" y="362408"/>
                  <a:pt x="50513" y="350306"/>
                  <a:pt x="42530" y="340328"/>
                </a:cubicBezTo>
                <a:cubicBezTo>
                  <a:pt x="-18064" y="264587"/>
                  <a:pt x="65441" y="385325"/>
                  <a:pt x="0" y="287165"/>
                </a:cubicBezTo>
                <a:cubicBezTo>
                  <a:pt x="6484" y="261232"/>
                  <a:pt x="4815" y="236911"/>
                  <a:pt x="31898" y="223369"/>
                </a:cubicBezTo>
                <a:cubicBezTo>
                  <a:pt x="51947" y="213344"/>
                  <a:pt x="74428" y="209192"/>
                  <a:pt x="95693" y="202104"/>
                </a:cubicBezTo>
                <a:lnTo>
                  <a:pt x="127591" y="191472"/>
                </a:lnTo>
                <a:cubicBezTo>
                  <a:pt x="148856" y="177295"/>
                  <a:pt x="183304" y="173188"/>
                  <a:pt x="191386" y="148942"/>
                </a:cubicBezTo>
                <a:cubicBezTo>
                  <a:pt x="206060" y="104921"/>
                  <a:pt x="192693" y="123261"/>
                  <a:pt x="233917" y="95779"/>
                </a:cubicBezTo>
                <a:cubicBezTo>
                  <a:pt x="260637" y="15613"/>
                  <a:pt x="224596" y="114418"/>
                  <a:pt x="265814" y="31983"/>
                </a:cubicBezTo>
                <a:cubicBezTo>
                  <a:pt x="283444" y="-3276"/>
                  <a:pt x="263381" y="86"/>
                  <a:pt x="287079" y="86"/>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Freeform 14"/>
          <p:cNvSpPr/>
          <p:nvPr/>
        </p:nvSpPr>
        <p:spPr>
          <a:xfrm>
            <a:off x="5667153" y="3859619"/>
            <a:ext cx="1679945" cy="1424762"/>
          </a:xfrm>
          <a:custGeom>
            <a:avLst/>
            <a:gdLst>
              <a:gd name="connsiteX0" fmla="*/ 1679945 w 1679945"/>
              <a:gd name="connsiteY0" fmla="*/ 1424762 h 1424762"/>
              <a:gd name="connsiteX1" fmla="*/ 1637414 w 1679945"/>
              <a:gd name="connsiteY1" fmla="*/ 1371600 h 1424762"/>
              <a:gd name="connsiteX2" fmla="*/ 1616149 w 1679945"/>
              <a:gd name="connsiteY2" fmla="*/ 1297172 h 1424762"/>
              <a:gd name="connsiteX3" fmla="*/ 1605517 w 1679945"/>
              <a:gd name="connsiteY3" fmla="*/ 1180214 h 1424762"/>
              <a:gd name="connsiteX4" fmla="*/ 1520456 w 1679945"/>
              <a:gd name="connsiteY4" fmla="*/ 1105786 h 1424762"/>
              <a:gd name="connsiteX5" fmla="*/ 1488559 w 1679945"/>
              <a:gd name="connsiteY5" fmla="*/ 1073888 h 1424762"/>
              <a:gd name="connsiteX6" fmla="*/ 1467294 w 1679945"/>
              <a:gd name="connsiteY6" fmla="*/ 1041990 h 1424762"/>
              <a:gd name="connsiteX7" fmla="*/ 1446028 w 1679945"/>
              <a:gd name="connsiteY7" fmla="*/ 1020725 h 1424762"/>
              <a:gd name="connsiteX8" fmla="*/ 1424763 w 1679945"/>
              <a:gd name="connsiteY8" fmla="*/ 988828 h 1424762"/>
              <a:gd name="connsiteX9" fmla="*/ 1403498 w 1679945"/>
              <a:gd name="connsiteY9" fmla="*/ 967562 h 1424762"/>
              <a:gd name="connsiteX10" fmla="*/ 1382233 w 1679945"/>
              <a:gd name="connsiteY10" fmla="*/ 935665 h 1424762"/>
              <a:gd name="connsiteX11" fmla="*/ 1286540 w 1679945"/>
              <a:gd name="connsiteY11" fmla="*/ 850604 h 1424762"/>
              <a:gd name="connsiteX12" fmla="*/ 1265275 w 1679945"/>
              <a:gd name="connsiteY12" fmla="*/ 818707 h 1424762"/>
              <a:gd name="connsiteX13" fmla="*/ 1180214 w 1679945"/>
              <a:gd name="connsiteY13" fmla="*/ 744279 h 1424762"/>
              <a:gd name="connsiteX14" fmla="*/ 1095154 w 1679945"/>
              <a:gd name="connsiteY14" fmla="*/ 648586 h 1424762"/>
              <a:gd name="connsiteX15" fmla="*/ 1063256 w 1679945"/>
              <a:gd name="connsiteY15" fmla="*/ 627321 h 1424762"/>
              <a:gd name="connsiteX16" fmla="*/ 1031359 w 1679945"/>
              <a:gd name="connsiteY16" fmla="*/ 616688 h 1424762"/>
              <a:gd name="connsiteX17" fmla="*/ 1010094 w 1679945"/>
              <a:gd name="connsiteY17" fmla="*/ 574158 h 1424762"/>
              <a:gd name="connsiteX18" fmla="*/ 925033 w 1679945"/>
              <a:gd name="connsiteY18" fmla="*/ 499730 h 1424762"/>
              <a:gd name="connsiteX19" fmla="*/ 893135 w 1679945"/>
              <a:gd name="connsiteY19" fmla="*/ 489097 h 1424762"/>
              <a:gd name="connsiteX20" fmla="*/ 818707 w 1679945"/>
              <a:gd name="connsiteY20" fmla="*/ 457200 h 1424762"/>
              <a:gd name="connsiteX21" fmla="*/ 637954 w 1679945"/>
              <a:gd name="connsiteY21" fmla="*/ 425302 h 1424762"/>
              <a:gd name="connsiteX22" fmla="*/ 542261 w 1679945"/>
              <a:gd name="connsiteY22" fmla="*/ 404037 h 1424762"/>
              <a:gd name="connsiteX23" fmla="*/ 467833 w 1679945"/>
              <a:gd name="connsiteY23" fmla="*/ 340241 h 1424762"/>
              <a:gd name="connsiteX24" fmla="*/ 435935 w 1679945"/>
              <a:gd name="connsiteY24" fmla="*/ 318976 h 1424762"/>
              <a:gd name="connsiteX25" fmla="*/ 372140 w 1679945"/>
              <a:gd name="connsiteY25" fmla="*/ 255181 h 1424762"/>
              <a:gd name="connsiteX26" fmla="*/ 308345 w 1679945"/>
              <a:gd name="connsiteY26" fmla="*/ 212651 h 1424762"/>
              <a:gd name="connsiteX27" fmla="*/ 265814 w 1679945"/>
              <a:gd name="connsiteY27" fmla="*/ 159488 h 1424762"/>
              <a:gd name="connsiteX28" fmla="*/ 233917 w 1679945"/>
              <a:gd name="connsiteY28" fmla="*/ 138223 h 1424762"/>
              <a:gd name="connsiteX29" fmla="*/ 106326 w 1679945"/>
              <a:gd name="connsiteY29" fmla="*/ 31897 h 1424762"/>
              <a:gd name="connsiteX30" fmla="*/ 42531 w 1679945"/>
              <a:gd name="connsiteY30" fmla="*/ 10632 h 1424762"/>
              <a:gd name="connsiteX31" fmla="*/ 0 w 1679945"/>
              <a:gd name="connsiteY31" fmla="*/ 0 h 142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9945" h="1424762">
                <a:moveTo>
                  <a:pt x="1679945" y="1424762"/>
                </a:moveTo>
                <a:cubicBezTo>
                  <a:pt x="1665768" y="1407041"/>
                  <a:pt x="1649442" y="1390844"/>
                  <a:pt x="1637414" y="1371600"/>
                </a:cubicBezTo>
                <a:cubicBezTo>
                  <a:pt x="1631061" y="1361435"/>
                  <a:pt x="1617897" y="1304164"/>
                  <a:pt x="1616149" y="1297172"/>
                </a:cubicBezTo>
                <a:cubicBezTo>
                  <a:pt x="1612605" y="1258186"/>
                  <a:pt x="1619262" y="1216868"/>
                  <a:pt x="1605517" y="1180214"/>
                </a:cubicBezTo>
                <a:cubicBezTo>
                  <a:pt x="1590457" y="1140054"/>
                  <a:pt x="1549170" y="1129715"/>
                  <a:pt x="1520456" y="1105786"/>
                </a:cubicBezTo>
                <a:cubicBezTo>
                  <a:pt x="1508905" y="1096160"/>
                  <a:pt x="1498185" y="1085440"/>
                  <a:pt x="1488559" y="1073888"/>
                </a:cubicBezTo>
                <a:cubicBezTo>
                  <a:pt x="1480378" y="1064071"/>
                  <a:pt x="1475277" y="1051969"/>
                  <a:pt x="1467294" y="1041990"/>
                </a:cubicBezTo>
                <a:cubicBezTo>
                  <a:pt x="1461032" y="1034162"/>
                  <a:pt x="1452290" y="1028553"/>
                  <a:pt x="1446028" y="1020725"/>
                </a:cubicBezTo>
                <a:cubicBezTo>
                  <a:pt x="1438045" y="1010747"/>
                  <a:pt x="1432746" y="998806"/>
                  <a:pt x="1424763" y="988828"/>
                </a:cubicBezTo>
                <a:cubicBezTo>
                  <a:pt x="1418501" y="981000"/>
                  <a:pt x="1409760" y="975390"/>
                  <a:pt x="1403498" y="967562"/>
                </a:cubicBezTo>
                <a:cubicBezTo>
                  <a:pt x="1395515" y="957584"/>
                  <a:pt x="1390723" y="945216"/>
                  <a:pt x="1382233" y="935665"/>
                </a:cubicBezTo>
                <a:cubicBezTo>
                  <a:pt x="1329263" y="876073"/>
                  <a:pt x="1335022" y="882925"/>
                  <a:pt x="1286540" y="850604"/>
                </a:cubicBezTo>
                <a:cubicBezTo>
                  <a:pt x="1279452" y="839972"/>
                  <a:pt x="1273690" y="828324"/>
                  <a:pt x="1265275" y="818707"/>
                </a:cubicBezTo>
                <a:cubicBezTo>
                  <a:pt x="1221735" y="768947"/>
                  <a:pt x="1223450" y="773103"/>
                  <a:pt x="1180214" y="744279"/>
                </a:cubicBezTo>
                <a:cubicBezTo>
                  <a:pt x="1154646" y="705927"/>
                  <a:pt x="1138853" y="677718"/>
                  <a:pt x="1095154" y="648586"/>
                </a:cubicBezTo>
                <a:cubicBezTo>
                  <a:pt x="1084521" y="641498"/>
                  <a:pt x="1074686" y="633036"/>
                  <a:pt x="1063256" y="627321"/>
                </a:cubicBezTo>
                <a:cubicBezTo>
                  <a:pt x="1053232" y="622309"/>
                  <a:pt x="1041991" y="620232"/>
                  <a:pt x="1031359" y="616688"/>
                </a:cubicBezTo>
                <a:cubicBezTo>
                  <a:pt x="1024271" y="602511"/>
                  <a:pt x="1019825" y="586669"/>
                  <a:pt x="1010094" y="574158"/>
                </a:cubicBezTo>
                <a:cubicBezTo>
                  <a:pt x="992456" y="551480"/>
                  <a:pt x="955062" y="514744"/>
                  <a:pt x="925033" y="499730"/>
                </a:cubicBezTo>
                <a:cubicBezTo>
                  <a:pt x="915008" y="494718"/>
                  <a:pt x="903160" y="494109"/>
                  <a:pt x="893135" y="489097"/>
                </a:cubicBezTo>
                <a:cubicBezTo>
                  <a:pt x="819711" y="452384"/>
                  <a:pt x="907220" y="479327"/>
                  <a:pt x="818707" y="457200"/>
                </a:cubicBezTo>
                <a:cubicBezTo>
                  <a:pt x="758761" y="397251"/>
                  <a:pt x="812797" y="441954"/>
                  <a:pt x="637954" y="425302"/>
                </a:cubicBezTo>
                <a:cubicBezTo>
                  <a:pt x="585563" y="420312"/>
                  <a:pt x="582935" y="417594"/>
                  <a:pt x="542261" y="404037"/>
                </a:cubicBezTo>
                <a:cubicBezTo>
                  <a:pt x="503621" y="365397"/>
                  <a:pt x="515571" y="374339"/>
                  <a:pt x="467833" y="340241"/>
                </a:cubicBezTo>
                <a:cubicBezTo>
                  <a:pt x="457434" y="332813"/>
                  <a:pt x="445486" y="327466"/>
                  <a:pt x="435935" y="318976"/>
                </a:cubicBezTo>
                <a:cubicBezTo>
                  <a:pt x="413458" y="298996"/>
                  <a:pt x="397162" y="271863"/>
                  <a:pt x="372140" y="255181"/>
                </a:cubicBezTo>
                <a:lnTo>
                  <a:pt x="308345" y="212651"/>
                </a:lnTo>
                <a:cubicBezTo>
                  <a:pt x="292553" y="188963"/>
                  <a:pt x="287461" y="176805"/>
                  <a:pt x="265814" y="159488"/>
                </a:cubicBezTo>
                <a:cubicBezTo>
                  <a:pt x="255836" y="151505"/>
                  <a:pt x="243468" y="146713"/>
                  <a:pt x="233917" y="138223"/>
                </a:cubicBezTo>
                <a:cubicBezTo>
                  <a:pt x="198387" y="106641"/>
                  <a:pt x="155764" y="48376"/>
                  <a:pt x="106326" y="31897"/>
                </a:cubicBezTo>
                <a:cubicBezTo>
                  <a:pt x="85061" y="24809"/>
                  <a:pt x="64277" y="16068"/>
                  <a:pt x="42531" y="10632"/>
                </a:cubicBezTo>
                <a:lnTo>
                  <a:pt x="0" y="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3349256" y="2796363"/>
            <a:ext cx="2062716" cy="1031358"/>
          </a:xfrm>
          <a:custGeom>
            <a:avLst/>
            <a:gdLst>
              <a:gd name="connsiteX0" fmla="*/ 0 w 2062716"/>
              <a:gd name="connsiteY0" fmla="*/ 0 h 1031358"/>
              <a:gd name="connsiteX1" fmla="*/ 53163 w 2062716"/>
              <a:gd name="connsiteY1" fmla="*/ 42530 h 1031358"/>
              <a:gd name="connsiteX2" fmla="*/ 159488 w 2062716"/>
              <a:gd name="connsiteY2" fmla="*/ 53163 h 1031358"/>
              <a:gd name="connsiteX3" fmla="*/ 223284 w 2062716"/>
              <a:gd name="connsiteY3" fmla="*/ 63795 h 1031358"/>
              <a:gd name="connsiteX4" fmla="*/ 531628 w 2062716"/>
              <a:gd name="connsiteY4" fmla="*/ 63795 h 1031358"/>
              <a:gd name="connsiteX5" fmla="*/ 606056 w 2062716"/>
              <a:gd name="connsiteY5" fmla="*/ 74428 h 1031358"/>
              <a:gd name="connsiteX6" fmla="*/ 669851 w 2062716"/>
              <a:gd name="connsiteY6" fmla="*/ 116958 h 1031358"/>
              <a:gd name="connsiteX7" fmla="*/ 733646 w 2062716"/>
              <a:gd name="connsiteY7" fmla="*/ 180753 h 1031358"/>
              <a:gd name="connsiteX8" fmla="*/ 754911 w 2062716"/>
              <a:gd name="connsiteY8" fmla="*/ 212651 h 1031358"/>
              <a:gd name="connsiteX9" fmla="*/ 797442 w 2062716"/>
              <a:gd name="connsiteY9" fmla="*/ 276446 h 1031358"/>
              <a:gd name="connsiteX10" fmla="*/ 829339 w 2062716"/>
              <a:gd name="connsiteY10" fmla="*/ 287079 h 1031358"/>
              <a:gd name="connsiteX11" fmla="*/ 861237 w 2062716"/>
              <a:gd name="connsiteY11" fmla="*/ 318977 h 1031358"/>
              <a:gd name="connsiteX12" fmla="*/ 935665 w 2062716"/>
              <a:gd name="connsiteY12" fmla="*/ 361507 h 1031358"/>
              <a:gd name="connsiteX13" fmla="*/ 999460 w 2062716"/>
              <a:gd name="connsiteY13" fmla="*/ 393404 h 1031358"/>
              <a:gd name="connsiteX14" fmla="*/ 1063256 w 2062716"/>
              <a:gd name="connsiteY14" fmla="*/ 435935 h 1031358"/>
              <a:gd name="connsiteX15" fmla="*/ 1095153 w 2062716"/>
              <a:gd name="connsiteY15" fmla="*/ 457200 h 1031358"/>
              <a:gd name="connsiteX16" fmla="*/ 1127051 w 2062716"/>
              <a:gd name="connsiteY16" fmla="*/ 467832 h 1031358"/>
              <a:gd name="connsiteX17" fmla="*/ 1222744 w 2062716"/>
              <a:gd name="connsiteY17" fmla="*/ 520995 h 1031358"/>
              <a:gd name="connsiteX18" fmla="*/ 1286539 w 2062716"/>
              <a:gd name="connsiteY18" fmla="*/ 563525 h 1031358"/>
              <a:gd name="connsiteX19" fmla="*/ 1307804 w 2062716"/>
              <a:gd name="connsiteY19" fmla="*/ 595423 h 1031358"/>
              <a:gd name="connsiteX20" fmla="*/ 1392865 w 2062716"/>
              <a:gd name="connsiteY20" fmla="*/ 669851 h 1031358"/>
              <a:gd name="connsiteX21" fmla="*/ 1446028 w 2062716"/>
              <a:gd name="connsiteY21" fmla="*/ 733646 h 1031358"/>
              <a:gd name="connsiteX22" fmla="*/ 1477925 w 2062716"/>
              <a:gd name="connsiteY22" fmla="*/ 754911 h 1031358"/>
              <a:gd name="connsiteX23" fmla="*/ 1648046 w 2062716"/>
              <a:gd name="connsiteY23" fmla="*/ 776177 h 1031358"/>
              <a:gd name="connsiteX24" fmla="*/ 1775637 w 2062716"/>
              <a:gd name="connsiteY24" fmla="*/ 861237 h 1031358"/>
              <a:gd name="connsiteX25" fmla="*/ 1807535 w 2062716"/>
              <a:gd name="connsiteY25" fmla="*/ 882502 h 1031358"/>
              <a:gd name="connsiteX26" fmla="*/ 1871330 w 2062716"/>
              <a:gd name="connsiteY26" fmla="*/ 903767 h 1031358"/>
              <a:gd name="connsiteX27" fmla="*/ 1945758 w 2062716"/>
              <a:gd name="connsiteY27" fmla="*/ 946297 h 1031358"/>
              <a:gd name="connsiteX28" fmla="*/ 2009553 w 2062716"/>
              <a:gd name="connsiteY28" fmla="*/ 988828 h 1031358"/>
              <a:gd name="connsiteX29" fmla="*/ 2062716 w 2062716"/>
              <a:gd name="connsiteY29" fmla="*/ 1031358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62716" h="1031358">
                <a:moveTo>
                  <a:pt x="0" y="0"/>
                </a:moveTo>
                <a:cubicBezTo>
                  <a:pt x="17721" y="14177"/>
                  <a:pt x="31634" y="35354"/>
                  <a:pt x="53163" y="42530"/>
                </a:cubicBezTo>
                <a:cubicBezTo>
                  <a:pt x="86954" y="53794"/>
                  <a:pt x="124145" y="48745"/>
                  <a:pt x="159488" y="53163"/>
                </a:cubicBezTo>
                <a:cubicBezTo>
                  <a:pt x="180880" y="55837"/>
                  <a:pt x="202019" y="60251"/>
                  <a:pt x="223284" y="63795"/>
                </a:cubicBezTo>
                <a:cubicBezTo>
                  <a:pt x="346699" y="104936"/>
                  <a:pt x="210793" y="63795"/>
                  <a:pt x="531628" y="63795"/>
                </a:cubicBezTo>
                <a:cubicBezTo>
                  <a:pt x="556689" y="63795"/>
                  <a:pt x="581247" y="70884"/>
                  <a:pt x="606056" y="74428"/>
                </a:cubicBezTo>
                <a:cubicBezTo>
                  <a:pt x="627321" y="88605"/>
                  <a:pt x="655674" y="95693"/>
                  <a:pt x="669851" y="116958"/>
                </a:cubicBezTo>
                <a:cubicBezTo>
                  <a:pt x="700946" y="163601"/>
                  <a:pt x="680893" y="141189"/>
                  <a:pt x="733646" y="180753"/>
                </a:cubicBezTo>
                <a:cubicBezTo>
                  <a:pt x="740734" y="191386"/>
                  <a:pt x="749196" y="201221"/>
                  <a:pt x="754911" y="212651"/>
                </a:cubicBezTo>
                <a:cubicBezTo>
                  <a:pt x="774419" y="251667"/>
                  <a:pt x="752091" y="246212"/>
                  <a:pt x="797442" y="276446"/>
                </a:cubicBezTo>
                <a:cubicBezTo>
                  <a:pt x="806767" y="282663"/>
                  <a:pt x="818707" y="283535"/>
                  <a:pt x="829339" y="287079"/>
                </a:cubicBezTo>
                <a:cubicBezTo>
                  <a:pt x="839972" y="297712"/>
                  <a:pt x="849685" y="309351"/>
                  <a:pt x="861237" y="318977"/>
                </a:cubicBezTo>
                <a:cubicBezTo>
                  <a:pt x="889495" y="342525"/>
                  <a:pt x="902578" y="342600"/>
                  <a:pt x="935665" y="361507"/>
                </a:cubicBezTo>
                <a:cubicBezTo>
                  <a:pt x="993376" y="394484"/>
                  <a:pt x="940980" y="373911"/>
                  <a:pt x="999460" y="393404"/>
                </a:cubicBezTo>
                <a:lnTo>
                  <a:pt x="1063256" y="435935"/>
                </a:lnTo>
                <a:cubicBezTo>
                  <a:pt x="1073888" y="443023"/>
                  <a:pt x="1083030" y="453159"/>
                  <a:pt x="1095153" y="457200"/>
                </a:cubicBezTo>
                <a:lnTo>
                  <a:pt x="1127051" y="467832"/>
                </a:lnTo>
                <a:cubicBezTo>
                  <a:pt x="1200171" y="516580"/>
                  <a:pt x="1166600" y="502281"/>
                  <a:pt x="1222744" y="520995"/>
                </a:cubicBezTo>
                <a:cubicBezTo>
                  <a:pt x="1244009" y="535172"/>
                  <a:pt x="1272362" y="542260"/>
                  <a:pt x="1286539" y="563525"/>
                </a:cubicBezTo>
                <a:cubicBezTo>
                  <a:pt x="1293627" y="574158"/>
                  <a:pt x="1299389" y="585806"/>
                  <a:pt x="1307804" y="595423"/>
                </a:cubicBezTo>
                <a:cubicBezTo>
                  <a:pt x="1351343" y="645182"/>
                  <a:pt x="1349629" y="641028"/>
                  <a:pt x="1392865" y="669851"/>
                </a:cubicBezTo>
                <a:cubicBezTo>
                  <a:pt x="1413775" y="701217"/>
                  <a:pt x="1415325" y="708061"/>
                  <a:pt x="1446028" y="733646"/>
                </a:cubicBezTo>
                <a:cubicBezTo>
                  <a:pt x="1455845" y="741827"/>
                  <a:pt x="1465685" y="751239"/>
                  <a:pt x="1477925" y="754911"/>
                </a:cubicBezTo>
                <a:cubicBezTo>
                  <a:pt x="1495774" y="760266"/>
                  <a:pt x="1640588" y="775348"/>
                  <a:pt x="1648046" y="776177"/>
                </a:cubicBezTo>
                <a:lnTo>
                  <a:pt x="1775637" y="861237"/>
                </a:lnTo>
                <a:cubicBezTo>
                  <a:pt x="1786270" y="868325"/>
                  <a:pt x="1795412" y="878461"/>
                  <a:pt x="1807535" y="882502"/>
                </a:cubicBezTo>
                <a:lnTo>
                  <a:pt x="1871330" y="903767"/>
                </a:lnTo>
                <a:cubicBezTo>
                  <a:pt x="1981698" y="977344"/>
                  <a:pt x="1810827" y="865337"/>
                  <a:pt x="1945758" y="946297"/>
                </a:cubicBezTo>
                <a:cubicBezTo>
                  <a:pt x="1967673" y="959446"/>
                  <a:pt x="1988288" y="974651"/>
                  <a:pt x="2009553" y="988828"/>
                </a:cubicBezTo>
                <a:cubicBezTo>
                  <a:pt x="2049794" y="1015656"/>
                  <a:pt x="2032413" y="1001055"/>
                  <a:pt x="2062716" y="1031358"/>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Freeform 17"/>
          <p:cNvSpPr/>
          <p:nvPr/>
        </p:nvSpPr>
        <p:spPr>
          <a:xfrm>
            <a:off x="2434856" y="2179674"/>
            <a:ext cx="4890977" cy="3168503"/>
          </a:xfrm>
          <a:custGeom>
            <a:avLst/>
            <a:gdLst>
              <a:gd name="connsiteX0" fmla="*/ 4890977 w 4890977"/>
              <a:gd name="connsiteY0" fmla="*/ 3168503 h 3168503"/>
              <a:gd name="connsiteX1" fmla="*/ 4550735 w 4890977"/>
              <a:gd name="connsiteY1" fmla="*/ 3136605 h 3168503"/>
              <a:gd name="connsiteX2" fmla="*/ 4497572 w 4890977"/>
              <a:gd name="connsiteY2" fmla="*/ 3125973 h 3168503"/>
              <a:gd name="connsiteX3" fmla="*/ 4369981 w 4890977"/>
              <a:gd name="connsiteY3" fmla="*/ 3083442 h 3168503"/>
              <a:gd name="connsiteX4" fmla="*/ 4316818 w 4890977"/>
              <a:gd name="connsiteY4" fmla="*/ 3072810 h 3168503"/>
              <a:gd name="connsiteX5" fmla="*/ 4284921 w 4890977"/>
              <a:gd name="connsiteY5" fmla="*/ 3062177 h 3168503"/>
              <a:gd name="connsiteX6" fmla="*/ 4242391 w 4890977"/>
              <a:gd name="connsiteY6" fmla="*/ 3040912 h 3168503"/>
              <a:gd name="connsiteX7" fmla="*/ 4114800 w 4890977"/>
              <a:gd name="connsiteY7" fmla="*/ 3030279 h 3168503"/>
              <a:gd name="connsiteX8" fmla="*/ 4082902 w 4890977"/>
              <a:gd name="connsiteY8" fmla="*/ 3009014 h 3168503"/>
              <a:gd name="connsiteX9" fmla="*/ 4040372 w 4890977"/>
              <a:gd name="connsiteY9" fmla="*/ 2977117 h 3168503"/>
              <a:gd name="connsiteX10" fmla="*/ 4008474 w 4890977"/>
              <a:gd name="connsiteY10" fmla="*/ 2966484 h 3168503"/>
              <a:gd name="connsiteX11" fmla="*/ 3976577 w 4890977"/>
              <a:gd name="connsiteY11" fmla="*/ 2945219 h 3168503"/>
              <a:gd name="connsiteX12" fmla="*/ 3912781 w 4890977"/>
              <a:gd name="connsiteY12" fmla="*/ 2923954 h 3168503"/>
              <a:gd name="connsiteX13" fmla="*/ 3880884 w 4890977"/>
              <a:gd name="connsiteY13" fmla="*/ 2902689 h 3168503"/>
              <a:gd name="connsiteX14" fmla="*/ 3774558 w 4890977"/>
              <a:gd name="connsiteY14" fmla="*/ 2881424 h 3168503"/>
              <a:gd name="connsiteX15" fmla="*/ 3710763 w 4890977"/>
              <a:gd name="connsiteY15" fmla="*/ 2860159 h 3168503"/>
              <a:gd name="connsiteX16" fmla="*/ 3678865 w 4890977"/>
              <a:gd name="connsiteY16" fmla="*/ 2849526 h 3168503"/>
              <a:gd name="connsiteX17" fmla="*/ 3604437 w 4890977"/>
              <a:gd name="connsiteY17" fmla="*/ 2806996 h 3168503"/>
              <a:gd name="connsiteX18" fmla="*/ 3540642 w 4890977"/>
              <a:gd name="connsiteY18" fmla="*/ 2785731 h 3168503"/>
              <a:gd name="connsiteX19" fmla="*/ 3476846 w 4890977"/>
              <a:gd name="connsiteY19" fmla="*/ 2753833 h 3168503"/>
              <a:gd name="connsiteX20" fmla="*/ 3413051 w 4890977"/>
              <a:gd name="connsiteY20" fmla="*/ 2721935 h 3168503"/>
              <a:gd name="connsiteX21" fmla="*/ 3381153 w 4890977"/>
              <a:gd name="connsiteY21" fmla="*/ 2690038 h 3168503"/>
              <a:gd name="connsiteX22" fmla="*/ 3349256 w 4890977"/>
              <a:gd name="connsiteY22" fmla="*/ 2679405 h 3168503"/>
              <a:gd name="connsiteX23" fmla="*/ 3317358 w 4890977"/>
              <a:gd name="connsiteY23" fmla="*/ 2658140 h 3168503"/>
              <a:gd name="connsiteX24" fmla="*/ 3285460 w 4890977"/>
              <a:gd name="connsiteY24" fmla="*/ 2647507 h 3168503"/>
              <a:gd name="connsiteX25" fmla="*/ 3253563 w 4890977"/>
              <a:gd name="connsiteY25" fmla="*/ 2626242 h 3168503"/>
              <a:gd name="connsiteX26" fmla="*/ 3232297 w 4890977"/>
              <a:gd name="connsiteY26" fmla="*/ 2604977 h 3168503"/>
              <a:gd name="connsiteX27" fmla="*/ 3200400 w 4890977"/>
              <a:gd name="connsiteY27" fmla="*/ 2594345 h 3168503"/>
              <a:gd name="connsiteX28" fmla="*/ 3147237 w 4890977"/>
              <a:gd name="connsiteY28" fmla="*/ 2551814 h 3168503"/>
              <a:gd name="connsiteX29" fmla="*/ 3040911 w 4890977"/>
              <a:gd name="connsiteY29" fmla="*/ 2477386 h 3168503"/>
              <a:gd name="connsiteX30" fmla="*/ 2955851 w 4890977"/>
              <a:gd name="connsiteY30" fmla="*/ 2424224 h 3168503"/>
              <a:gd name="connsiteX31" fmla="*/ 2923953 w 4890977"/>
              <a:gd name="connsiteY31" fmla="*/ 2360428 h 3168503"/>
              <a:gd name="connsiteX32" fmla="*/ 2892056 w 4890977"/>
              <a:gd name="connsiteY32" fmla="*/ 2328531 h 3168503"/>
              <a:gd name="connsiteX33" fmla="*/ 2870791 w 4890977"/>
              <a:gd name="connsiteY33" fmla="*/ 2296633 h 3168503"/>
              <a:gd name="connsiteX34" fmla="*/ 2817628 w 4890977"/>
              <a:gd name="connsiteY34" fmla="*/ 2254103 h 3168503"/>
              <a:gd name="connsiteX35" fmla="*/ 2785730 w 4890977"/>
              <a:gd name="connsiteY35" fmla="*/ 2190307 h 3168503"/>
              <a:gd name="connsiteX36" fmla="*/ 2753832 w 4890977"/>
              <a:gd name="connsiteY36" fmla="*/ 2169042 h 3168503"/>
              <a:gd name="connsiteX37" fmla="*/ 2721935 w 4890977"/>
              <a:gd name="connsiteY37" fmla="*/ 2115879 h 3168503"/>
              <a:gd name="connsiteX38" fmla="*/ 2711302 w 4890977"/>
              <a:gd name="connsiteY38" fmla="*/ 2083982 h 3168503"/>
              <a:gd name="connsiteX39" fmla="*/ 2690037 w 4890977"/>
              <a:gd name="connsiteY39" fmla="*/ 2052084 h 3168503"/>
              <a:gd name="connsiteX40" fmla="*/ 2668772 w 4890977"/>
              <a:gd name="connsiteY40" fmla="*/ 2009554 h 3168503"/>
              <a:gd name="connsiteX41" fmla="*/ 2573079 w 4890977"/>
              <a:gd name="connsiteY41" fmla="*/ 1967024 h 3168503"/>
              <a:gd name="connsiteX42" fmla="*/ 2541181 w 4890977"/>
              <a:gd name="connsiteY42" fmla="*/ 1956391 h 3168503"/>
              <a:gd name="connsiteX43" fmla="*/ 2445488 w 4890977"/>
              <a:gd name="connsiteY43" fmla="*/ 1967024 h 3168503"/>
              <a:gd name="connsiteX44" fmla="*/ 2413591 w 4890977"/>
              <a:gd name="connsiteY44" fmla="*/ 1988289 h 3168503"/>
              <a:gd name="connsiteX45" fmla="*/ 2381693 w 4890977"/>
              <a:gd name="connsiteY45" fmla="*/ 1998921 h 3168503"/>
              <a:gd name="connsiteX46" fmla="*/ 2317897 w 4890977"/>
              <a:gd name="connsiteY46" fmla="*/ 2030819 h 3168503"/>
              <a:gd name="connsiteX47" fmla="*/ 2286000 w 4890977"/>
              <a:gd name="connsiteY47" fmla="*/ 2052084 h 3168503"/>
              <a:gd name="connsiteX48" fmla="*/ 2232837 w 4890977"/>
              <a:gd name="connsiteY48" fmla="*/ 2062717 h 3168503"/>
              <a:gd name="connsiteX49" fmla="*/ 2073349 w 4890977"/>
              <a:gd name="connsiteY49" fmla="*/ 2052084 h 3168503"/>
              <a:gd name="connsiteX50" fmla="*/ 2041451 w 4890977"/>
              <a:gd name="connsiteY50" fmla="*/ 2041452 h 3168503"/>
              <a:gd name="connsiteX51" fmla="*/ 1998921 w 4890977"/>
              <a:gd name="connsiteY51" fmla="*/ 2030819 h 3168503"/>
              <a:gd name="connsiteX52" fmla="*/ 1988288 w 4890977"/>
              <a:gd name="connsiteY52" fmla="*/ 1998921 h 3168503"/>
              <a:gd name="connsiteX53" fmla="*/ 1892595 w 4890977"/>
              <a:gd name="connsiteY53" fmla="*/ 1924493 h 3168503"/>
              <a:gd name="connsiteX54" fmla="*/ 1828800 w 4890977"/>
              <a:gd name="connsiteY54" fmla="*/ 1850066 h 3168503"/>
              <a:gd name="connsiteX55" fmla="*/ 1796902 w 4890977"/>
              <a:gd name="connsiteY55" fmla="*/ 1839433 h 3168503"/>
              <a:gd name="connsiteX56" fmla="*/ 1754372 w 4890977"/>
              <a:gd name="connsiteY56" fmla="*/ 1818168 h 3168503"/>
              <a:gd name="connsiteX57" fmla="*/ 1690577 w 4890977"/>
              <a:gd name="connsiteY57" fmla="*/ 1775638 h 3168503"/>
              <a:gd name="connsiteX58" fmla="*/ 1658679 w 4890977"/>
              <a:gd name="connsiteY58" fmla="*/ 1743740 h 3168503"/>
              <a:gd name="connsiteX59" fmla="*/ 1626781 w 4890977"/>
              <a:gd name="connsiteY59" fmla="*/ 1733107 h 3168503"/>
              <a:gd name="connsiteX60" fmla="*/ 1562986 w 4890977"/>
              <a:gd name="connsiteY60" fmla="*/ 1701210 h 3168503"/>
              <a:gd name="connsiteX61" fmla="*/ 1499191 w 4890977"/>
              <a:gd name="connsiteY61" fmla="*/ 1669312 h 3168503"/>
              <a:gd name="connsiteX62" fmla="*/ 1467293 w 4890977"/>
              <a:gd name="connsiteY62" fmla="*/ 1648047 h 3168503"/>
              <a:gd name="connsiteX63" fmla="*/ 1424763 w 4890977"/>
              <a:gd name="connsiteY63" fmla="*/ 1637414 h 3168503"/>
              <a:gd name="connsiteX64" fmla="*/ 1360967 w 4890977"/>
              <a:gd name="connsiteY64" fmla="*/ 1616149 h 3168503"/>
              <a:gd name="connsiteX65" fmla="*/ 1329070 w 4890977"/>
              <a:gd name="connsiteY65" fmla="*/ 1605517 h 3168503"/>
              <a:gd name="connsiteX66" fmla="*/ 1254642 w 4890977"/>
              <a:gd name="connsiteY66" fmla="*/ 1584252 h 3168503"/>
              <a:gd name="connsiteX67" fmla="*/ 1201479 w 4890977"/>
              <a:gd name="connsiteY67" fmla="*/ 1573619 h 3168503"/>
              <a:gd name="connsiteX68" fmla="*/ 1105786 w 4890977"/>
              <a:gd name="connsiteY68" fmla="*/ 1541721 h 3168503"/>
              <a:gd name="connsiteX69" fmla="*/ 999460 w 4890977"/>
              <a:gd name="connsiteY69" fmla="*/ 1509824 h 3168503"/>
              <a:gd name="connsiteX70" fmla="*/ 935665 w 4890977"/>
              <a:gd name="connsiteY70" fmla="*/ 1488559 h 3168503"/>
              <a:gd name="connsiteX71" fmla="*/ 903767 w 4890977"/>
              <a:gd name="connsiteY71" fmla="*/ 1477926 h 3168503"/>
              <a:gd name="connsiteX72" fmla="*/ 829339 w 4890977"/>
              <a:gd name="connsiteY72" fmla="*/ 1456661 h 3168503"/>
              <a:gd name="connsiteX73" fmla="*/ 754911 w 4890977"/>
              <a:gd name="connsiteY73" fmla="*/ 1435396 h 3168503"/>
              <a:gd name="connsiteX74" fmla="*/ 691116 w 4890977"/>
              <a:gd name="connsiteY74" fmla="*/ 1392866 h 3168503"/>
              <a:gd name="connsiteX75" fmla="*/ 669851 w 4890977"/>
              <a:gd name="connsiteY75" fmla="*/ 1371600 h 3168503"/>
              <a:gd name="connsiteX76" fmla="*/ 637953 w 4890977"/>
              <a:gd name="connsiteY76" fmla="*/ 1360968 h 3168503"/>
              <a:gd name="connsiteX77" fmla="*/ 627321 w 4890977"/>
              <a:gd name="connsiteY77" fmla="*/ 1329070 h 3168503"/>
              <a:gd name="connsiteX78" fmla="*/ 595423 w 4890977"/>
              <a:gd name="connsiteY78" fmla="*/ 1307805 h 3168503"/>
              <a:gd name="connsiteX79" fmla="*/ 563525 w 4890977"/>
              <a:gd name="connsiteY79" fmla="*/ 1275907 h 3168503"/>
              <a:gd name="connsiteX80" fmla="*/ 542260 w 4890977"/>
              <a:gd name="connsiteY80" fmla="*/ 1244010 h 3168503"/>
              <a:gd name="connsiteX81" fmla="*/ 467832 w 4890977"/>
              <a:gd name="connsiteY81" fmla="*/ 1158949 h 3168503"/>
              <a:gd name="connsiteX82" fmla="*/ 457200 w 4890977"/>
              <a:gd name="connsiteY82" fmla="*/ 1127052 h 3168503"/>
              <a:gd name="connsiteX83" fmla="*/ 404037 w 4890977"/>
              <a:gd name="connsiteY83" fmla="*/ 1084521 h 3168503"/>
              <a:gd name="connsiteX84" fmla="*/ 361507 w 4890977"/>
              <a:gd name="connsiteY84" fmla="*/ 1031359 h 3168503"/>
              <a:gd name="connsiteX85" fmla="*/ 350874 w 4890977"/>
              <a:gd name="connsiteY85" fmla="*/ 988828 h 3168503"/>
              <a:gd name="connsiteX86" fmla="*/ 308344 w 4890977"/>
              <a:gd name="connsiteY86" fmla="*/ 925033 h 3168503"/>
              <a:gd name="connsiteX87" fmla="*/ 276446 w 4890977"/>
              <a:gd name="connsiteY87" fmla="*/ 818707 h 3168503"/>
              <a:gd name="connsiteX88" fmla="*/ 212651 w 4890977"/>
              <a:gd name="connsiteY88" fmla="*/ 712382 h 3168503"/>
              <a:gd name="connsiteX89" fmla="*/ 191386 w 4890977"/>
              <a:gd name="connsiteY89" fmla="*/ 637954 h 3168503"/>
              <a:gd name="connsiteX90" fmla="*/ 170121 w 4890977"/>
              <a:gd name="connsiteY90" fmla="*/ 606056 h 3168503"/>
              <a:gd name="connsiteX91" fmla="*/ 148856 w 4890977"/>
              <a:gd name="connsiteY91" fmla="*/ 542261 h 3168503"/>
              <a:gd name="connsiteX92" fmla="*/ 127591 w 4890977"/>
              <a:gd name="connsiteY92" fmla="*/ 510363 h 3168503"/>
              <a:gd name="connsiteX93" fmla="*/ 106325 w 4890977"/>
              <a:gd name="connsiteY93" fmla="*/ 446568 h 3168503"/>
              <a:gd name="connsiteX94" fmla="*/ 95693 w 4890977"/>
              <a:gd name="connsiteY94" fmla="*/ 414670 h 3168503"/>
              <a:gd name="connsiteX95" fmla="*/ 63795 w 4890977"/>
              <a:gd name="connsiteY95" fmla="*/ 350875 h 3168503"/>
              <a:gd name="connsiteX96" fmla="*/ 42530 w 4890977"/>
              <a:gd name="connsiteY96" fmla="*/ 106326 h 3168503"/>
              <a:gd name="connsiteX97" fmla="*/ 31897 w 4890977"/>
              <a:gd name="connsiteY97" fmla="*/ 74428 h 3168503"/>
              <a:gd name="connsiteX98" fmla="*/ 10632 w 4890977"/>
              <a:gd name="connsiteY98" fmla="*/ 42531 h 3168503"/>
              <a:gd name="connsiteX99" fmla="*/ 0 w 4890977"/>
              <a:gd name="connsiteY99" fmla="*/ 0 h 316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890977" h="3168503">
                <a:moveTo>
                  <a:pt x="4890977" y="3168503"/>
                </a:moveTo>
                <a:cubicBezTo>
                  <a:pt x="4620944" y="3156228"/>
                  <a:pt x="4733602" y="3173178"/>
                  <a:pt x="4550735" y="3136605"/>
                </a:cubicBezTo>
                <a:cubicBezTo>
                  <a:pt x="4533014" y="3133061"/>
                  <a:pt x="4514716" y="3131688"/>
                  <a:pt x="4497572" y="3125973"/>
                </a:cubicBezTo>
                <a:cubicBezTo>
                  <a:pt x="4497559" y="3125969"/>
                  <a:pt x="4369994" y="3083445"/>
                  <a:pt x="4369981" y="3083442"/>
                </a:cubicBezTo>
                <a:cubicBezTo>
                  <a:pt x="4352260" y="3079898"/>
                  <a:pt x="4334350" y="3077193"/>
                  <a:pt x="4316818" y="3072810"/>
                </a:cubicBezTo>
                <a:cubicBezTo>
                  <a:pt x="4305945" y="3070092"/>
                  <a:pt x="4295222" y="3066592"/>
                  <a:pt x="4284921" y="3062177"/>
                </a:cubicBezTo>
                <a:cubicBezTo>
                  <a:pt x="4270353" y="3055933"/>
                  <a:pt x="4257970" y="3043833"/>
                  <a:pt x="4242391" y="3040912"/>
                </a:cubicBezTo>
                <a:cubicBezTo>
                  <a:pt x="4200444" y="3033047"/>
                  <a:pt x="4157330" y="3033823"/>
                  <a:pt x="4114800" y="3030279"/>
                </a:cubicBezTo>
                <a:cubicBezTo>
                  <a:pt x="4104167" y="3023191"/>
                  <a:pt x="4093301" y="3016441"/>
                  <a:pt x="4082902" y="3009014"/>
                </a:cubicBezTo>
                <a:cubicBezTo>
                  <a:pt x="4068482" y="2998714"/>
                  <a:pt x="4055758" y="2985909"/>
                  <a:pt x="4040372" y="2977117"/>
                </a:cubicBezTo>
                <a:cubicBezTo>
                  <a:pt x="4030641" y="2971556"/>
                  <a:pt x="4018499" y="2971496"/>
                  <a:pt x="4008474" y="2966484"/>
                </a:cubicBezTo>
                <a:cubicBezTo>
                  <a:pt x="3997045" y="2960769"/>
                  <a:pt x="3988254" y="2950409"/>
                  <a:pt x="3976577" y="2945219"/>
                </a:cubicBezTo>
                <a:cubicBezTo>
                  <a:pt x="3956093" y="2936115"/>
                  <a:pt x="3912781" y="2923954"/>
                  <a:pt x="3912781" y="2923954"/>
                </a:cubicBezTo>
                <a:cubicBezTo>
                  <a:pt x="3902149" y="2916866"/>
                  <a:pt x="3892629" y="2907723"/>
                  <a:pt x="3880884" y="2902689"/>
                </a:cubicBezTo>
                <a:cubicBezTo>
                  <a:pt x="3860694" y="2894036"/>
                  <a:pt x="3788954" y="2883823"/>
                  <a:pt x="3774558" y="2881424"/>
                </a:cubicBezTo>
                <a:lnTo>
                  <a:pt x="3710763" y="2860159"/>
                </a:lnTo>
                <a:cubicBezTo>
                  <a:pt x="3700130" y="2856615"/>
                  <a:pt x="3688191" y="2855743"/>
                  <a:pt x="3678865" y="2849526"/>
                </a:cubicBezTo>
                <a:cubicBezTo>
                  <a:pt x="3650094" y="2830345"/>
                  <a:pt x="3638161" y="2820486"/>
                  <a:pt x="3604437" y="2806996"/>
                </a:cubicBezTo>
                <a:cubicBezTo>
                  <a:pt x="3583625" y="2798671"/>
                  <a:pt x="3540642" y="2785731"/>
                  <a:pt x="3540642" y="2785731"/>
                </a:cubicBezTo>
                <a:cubicBezTo>
                  <a:pt x="3449222" y="2724786"/>
                  <a:pt x="3564892" y="2797857"/>
                  <a:pt x="3476846" y="2753833"/>
                </a:cubicBezTo>
                <a:cubicBezTo>
                  <a:pt x="3394400" y="2712609"/>
                  <a:pt x="3493228" y="2748662"/>
                  <a:pt x="3413051" y="2721935"/>
                </a:cubicBezTo>
                <a:cubicBezTo>
                  <a:pt x="3402418" y="2711303"/>
                  <a:pt x="3393664" y="2698379"/>
                  <a:pt x="3381153" y="2690038"/>
                </a:cubicBezTo>
                <a:cubicBezTo>
                  <a:pt x="3371828" y="2683821"/>
                  <a:pt x="3359280" y="2684417"/>
                  <a:pt x="3349256" y="2679405"/>
                </a:cubicBezTo>
                <a:cubicBezTo>
                  <a:pt x="3337826" y="2673690"/>
                  <a:pt x="3328788" y="2663855"/>
                  <a:pt x="3317358" y="2658140"/>
                </a:cubicBezTo>
                <a:cubicBezTo>
                  <a:pt x="3307333" y="2653128"/>
                  <a:pt x="3295485" y="2652519"/>
                  <a:pt x="3285460" y="2647507"/>
                </a:cubicBezTo>
                <a:cubicBezTo>
                  <a:pt x="3274031" y="2641792"/>
                  <a:pt x="3263541" y="2634225"/>
                  <a:pt x="3253563" y="2626242"/>
                </a:cubicBezTo>
                <a:cubicBezTo>
                  <a:pt x="3245735" y="2619980"/>
                  <a:pt x="3240893" y="2610135"/>
                  <a:pt x="3232297" y="2604977"/>
                </a:cubicBezTo>
                <a:cubicBezTo>
                  <a:pt x="3222687" y="2599211"/>
                  <a:pt x="3211032" y="2597889"/>
                  <a:pt x="3200400" y="2594345"/>
                </a:cubicBezTo>
                <a:cubicBezTo>
                  <a:pt x="3164839" y="2558783"/>
                  <a:pt x="3194181" y="2585345"/>
                  <a:pt x="3147237" y="2551814"/>
                </a:cubicBezTo>
                <a:cubicBezTo>
                  <a:pt x="3096352" y="2515468"/>
                  <a:pt x="3102012" y="2514047"/>
                  <a:pt x="3040911" y="2477386"/>
                </a:cubicBezTo>
                <a:cubicBezTo>
                  <a:pt x="2976791" y="2438914"/>
                  <a:pt x="3004944" y="2456952"/>
                  <a:pt x="2955851" y="2424224"/>
                </a:cubicBezTo>
                <a:cubicBezTo>
                  <a:pt x="2945195" y="2392256"/>
                  <a:pt x="2946854" y="2387910"/>
                  <a:pt x="2923953" y="2360428"/>
                </a:cubicBezTo>
                <a:cubicBezTo>
                  <a:pt x="2914327" y="2348877"/>
                  <a:pt x="2901682" y="2340082"/>
                  <a:pt x="2892056" y="2328531"/>
                </a:cubicBezTo>
                <a:cubicBezTo>
                  <a:pt x="2883875" y="2318714"/>
                  <a:pt x="2878774" y="2306612"/>
                  <a:pt x="2870791" y="2296633"/>
                </a:cubicBezTo>
                <a:cubicBezTo>
                  <a:pt x="2853478" y="2274992"/>
                  <a:pt x="2841309" y="2269891"/>
                  <a:pt x="2817628" y="2254103"/>
                </a:cubicBezTo>
                <a:cubicBezTo>
                  <a:pt x="2808980" y="2228161"/>
                  <a:pt x="2806341" y="2210918"/>
                  <a:pt x="2785730" y="2190307"/>
                </a:cubicBezTo>
                <a:cubicBezTo>
                  <a:pt x="2776694" y="2181271"/>
                  <a:pt x="2764465" y="2176130"/>
                  <a:pt x="2753832" y="2169042"/>
                </a:cubicBezTo>
                <a:cubicBezTo>
                  <a:pt x="2723716" y="2078691"/>
                  <a:pt x="2765717" y="2188849"/>
                  <a:pt x="2721935" y="2115879"/>
                </a:cubicBezTo>
                <a:cubicBezTo>
                  <a:pt x="2716169" y="2106269"/>
                  <a:pt x="2716314" y="2094006"/>
                  <a:pt x="2711302" y="2083982"/>
                </a:cubicBezTo>
                <a:cubicBezTo>
                  <a:pt x="2705587" y="2072552"/>
                  <a:pt x="2696377" y="2063179"/>
                  <a:pt x="2690037" y="2052084"/>
                </a:cubicBezTo>
                <a:cubicBezTo>
                  <a:pt x="2682173" y="2038322"/>
                  <a:pt x="2678919" y="2021730"/>
                  <a:pt x="2668772" y="2009554"/>
                </a:cubicBezTo>
                <a:cubicBezTo>
                  <a:pt x="2649330" y="1986224"/>
                  <a:pt x="2594432" y="1974142"/>
                  <a:pt x="2573079" y="1967024"/>
                </a:cubicBezTo>
                <a:lnTo>
                  <a:pt x="2541181" y="1956391"/>
                </a:lnTo>
                <a:cubicBezTo>
                  <a:pt x="2509283" y="1959935"/>
                  <a:pt x="2476624" y="1959240"/>
                  <a:pt x="2445488" y="1967024"/>
                </a:cubicBezTo>
                <a:cubicBezTo>
                  <a:pt x="2433091" y="1970123"/>
                  <a:pt x="2425021" y="1982574"/>
                  <a:pt x="2413591" y="1988289"/>
                </a:cubicBezTo>
                <a:cubicBezTo>
                  <a:pt x="2403566" y="1993301"/>
                  <a:pt x="2392326" y="1995377"/>
                  <a:pt x="2381693" y="1998921"/>
                </a:cubicBezTo>
                <a:cubicBezTo>
                  <a:pt x="2290273" y="2059866"/>
                  <a:pt x="2405943" y="1986795"/>
                  <a:pt x="2317897" y="2030819"/>
                </a:cubicBezTo>
                <a:cubicBezTo>
                  <a:pt x="2306468" y="2036534"/>
                  <a:pt x="2297965" y="2047597"/>
                  <a:pt x="2286000" y="2052084"/>
                </a:cubicBezTo>
                <a:cubicBezTo>
                  <a:pt x="2269079" y="2058430"/>
                  <a:pt x="2250558" y="2059173"/>
                  <a:pt x="2232837" y="2062717"/>
                </a:cubicBezTo>
                <a:cubicBezTo>
                  <a:pt x="2179674" y="2059173"/>
                  <a:pt x="2126304" y="2057968"/>
                  <a:pt x="2073349" y="2052084"/>
                </a:cubicBezTo>
                <a:cubicBezTo>
                  <a:pt x="2062210" y="2050846"/>
                  <a:pt x="2052228" y="2044531"/>
                  <a:pt x="2041451" y="2041452"/>
                </a:cubicBezTo>
                <a:cubicBezTo>
                  <a:pt x="2027400" y="2037438"/>
                  <a:pt x="2013098" y="2034363"/>
                  <a:pt x="1998921" y="2030819"/>
                </a:cubicBezTo>
                <a:cubicBezTo>
                  <a:pt x="1995377" y="2020186"/>
                  <a:pt x="1996213" y="2006846"/>
                  <a:pt x="1988288" y="1998921"/>
                </a:cubicBezTo>
                <a:cubicBezTo>
                  <a:pt x="1844290" y="1854923"/>
                  <a:pt x="1982392" y="2029255"/>
                  <a:pt x="1892595" y="1924493"/>
                </a:cubicBezTo>
                <a:cubicBezTo>
                  <a:pt x="1872943" y="1901566"/>
                  <a:pt x="1855182" y="1867654"/>
                  <a:pt x="1828800" y="1850066"/>
                </a:cubicBezTo>
                <a:cubicBezTo>
                  <a:pt x="1819475" y="1843849"/>
                  <a:pt x="1807204" y="1843848"/>
                  <a:pt x="1796902" y="1839433"/>
                </a:cubicBezTo>
                <a:cubicBezTo>
                  <a:pt x="1782334" y="1833189"/>
                  <a:pt x="1767963" y="1826323"/>
                  <a:pt x="1754372" y="1818168"/>
                </a:cubicBezTo>
                <a:cubicBezTo>
                  <a:pt x="1732457" y="1805019"/>
                  <a:pt x="1708649" y="1793710"/>
                  <a:pt x="1690577" y="1775638"/>
                </a:cubicBezTo>
                <a:cubicBezTo>
                  <a:pt x="1679944" y="1765005"/>
                  <a:pt x="1671190" y="1752081"/>
                  <a:pt x="1658679" y="1743740"/>
                </a:cubicBezTo>
                <a:cubicBezTo>
                  <a:pt x="1649354" y="1737523"/>
                  <a:pt x="1636806" y="1738119"/>
                  <a:pt x="1626781" y="1733107"/>
                </a:cubicBezTo>
                <a:cubicBezTo>
                  <a:pt x="1544343" y="1691887"/>
                  <a:pt x="1643156" y="1727932"/>
                  <a:pt x="1562986" y="1701210"/>
                </a:cubicBezTo>
                <a:cubicBezTo>
                  <a:pt x="1471570" y="1640267"/>
                  <a:pt x="1587232" y="1713333"/>
                  <a:pt x="1499191" y="1669312"/>
                </a:cubicBezTo>
                <a:cubicBezTo>
                  <a:pt x="1487761" y="1663597"/>
                  <a:pt x="1479039" y="1653081"/>
                  <a:pt x="1467293" y="1648047"/>
                </a:cubicBezTo>
                <a:cubicBezTo>
                  <a:pt x="1453862" y="1642291"/>
                  <a:pt x="1438760" y="1641613"/>
                  <a:pt x="1424763" y="1637414"/>
                </a:cubicBezTo>
                <a:cubicBezTo>
                  <a:pt x="1403293" y="1630973"/>
                  <a:pt x="1382232" y="1623237"/>
                  <a:pt x="1360967" y="1616149"/>
                </a:cubicBezTo>
                <a:cubicBezTo>
                  <a:pt x="1350335" y="1612605"/>
                  <a:pt x="1339846" y="1608596"/>
                  <a:pt x="1329070" y="1605517"/>
                </a:cubicBezTo>
                <a:cubicBezTo>
                  <a:pt x="1304261" y="1598429"/>
                  <a:pt x="1279674" y="1590510"/>
                  <a:pt x="1254642" y="1584252"/>
                </a:cubicBezTo>
                <a:cubicBezTo>
                  <a:pt x="1237110" y="1579869"/>
                  <a:pt x="1218856" y="1578584"/>
                  <a:pt x="1201479" y="1573619"/>
                </a:cubicBezTo>
                <a:cubicBezTo>
                  <a:pt x="1169150" y="1564382"/>
                  <a:pt x="1138405" y="1549875"/>
                  <a:pt x="1105786" y="1541721"/>
                </a:cubicBezTo>
                <a:cubicBezTo>
                  <a:pt x="1041515" y="1525654"/>
                  <a:pt x="1077111" y="1535708"/>
                  <a:pt x="999460" y="1509824"/>
                </a:cubicBezTo>
                <a:lnTo>
                  <a:pt x="935665" y="1488559"/>
                </a:lnTo>
                <a:cubicBezTo>
                  <a:pt x="925032" y="1485015"/>
                  <a:pt x="914640" y="1480644"/>
                  <a:pt x="903767" y="1477926"/>
                </a:cubicBezTo>
                <a:cubicBezTo>
                  <a:pt x="770812" y="1444686"/>
                  <a:pt x="936114" y="1487168"/>
                  <a:pt x="829339" y="1456661"/>
                </a:cubicBezTo>
                <a:cubicBezTo>
                  <a:pt x="735883" y="1429959"/>
                  <a:pt x="831392" y="1460888"/>
                  <a:pt x="754911" y="1435396"/>
                </a:cubicBezTo>
                <a:cubicBezTo>
                  <a:pt x="733646" y="1421219"/>
                  <a:pt x="709187" y="1410938"/>
                  <a:pt x="691116" y="1392866"/>
                </a:cubicBezTo>
                <a:cubicBezTo>
                  <a:pt x="684028" y="1385777"/>
                  <a:pt x="678447" y="1376758"/>
                  <a:pt x="669851" y="1371600"/>
                </a:cubicBezTo>
                <a:cubicBezTo>
                  <a:pt x="660240" y="1365834"/>
                  <a:pt x="648586" y="1364512"/>
                  <a:pt x="637953" y="1360968"/>
                </a:cubicBezTo>
                <a:cubicBezTo>
                  <a:pt x="634409" y="1350335"/>
                  <a:pt x="634322" y="1337822"/>
                  <a:pt x="627321" y="1329070"/>
                </a:cubicBezTo>
                <a:cubicBezTo>
                  <a:pt x="619338" y="1319091"/>
                  <a:pt x="605240" y="1315986"/>
                  <a:pt x="595423" y="1307805"/>
                </a:cubicBezTo>
                <a:cubicBezTo>
                  <a:pt x="583871" y="1298179"/>
                  <a:pt x="573151" y="1287459"/>
                  <a:pt x="563525" y="1275907"/>
                </a:cubicBezTo>
                <a:cubicBezTo>
                  <a:pt x="555344" y="1266090"/>
                  <a:pt x="550675" y="1253627"/>
                  <a:pt x="542260" y="1244010"/>
                </a:cubicBezTo>
                <a:cubicBezTo>
                  <a:pt x="455185" y="1144496"/>
                  <a:pt x="515683" y="1230726"/>
                  <a:pt x="467832" y="1158949"/>
                </a:cubicBezTo>
                <a:cubicBezTo>
                  <a:pt x="464288" y="1148317"/>
                  <a:pt x="462966" y="1136662"/>
                  <a:pt x="457200" y="1127052"/>
                </a:cubicBezTo>
                <a:cubicBezTo>
                  <a:pt x="447099" y="1110216"/>
                  <a:pt x="418527" y="1094181"/>
                  <a:pt x="404037" y="1084521"/>
                </a:cubicBezTo>
                <a:cubicBezTo>
                  <a:pt x="369274" y="980238"/>
                  <a:pt x="425634" y="1127551"/>
                  <a:pt x="361507" y="1031359"/>
                </a:cubicBezTo>
                <a:cubicBezTo>
                  <a:pt x="353401" y="1019200"/>
                  <a:pt x="357409" y="1001899"/>
                  <a:pt x="350874" y="988828"/>
                </a:cubicBezTo>
                <a:cubicBezTo>
                  <a:pt x="339444" y="965969"/>
                  <a:pt x="308344" y="925033"/>
                  <a:pt x="308344" y="925033"/>
                </a:cubicBezTo>
                <a:cubicBezTo>
                  <a:pt x="302400" y="901260"/>
                  <a:pt x="286799" y="834236"/>
                  <a:pt x="276446" y="818707"/>
                </a:cubicBezTo>
                <a:cubicBezTo>
                  <a:pt x="255248" y="786910"/>
                  <a:pt x="226663" y="749748"/>
                  <a:pt x="212651" y="712382"/>
                </a:cubicBezTo>
                <a:cubicBezTo>
                  <a:pt x="202435" y="685139"/>
                  <a:pt x="204234" y="663652"/>
                  <a:pt x="191386" y="637954"/>
                </a:cubicBezTo>
                <a:cubicBezTo>
                  <a:pt x="185671" y="626524"/>
                  <a:pt x="175311" y="617733"/>
                  <a:pt x="170121" y="606056"/>
                </a:cubicBezTo>
                <a:cubicBezTo>
                  <a:pt x="161017" y="585573"/>
                  <a:pt x="161290" y="560912"/>
                  <a:pt x="148856" y="542261"/>
                </a:cubicBezTo>
                <a:cubicBezTo>
                  <a:pt x="141768" y="531628"/>
                  <a:pt x="132781" y="522040"/>
                  <a:pt x="127591" y="510363"/>
                </a:cubicBezTo>
                <a:cubicBezTo>
                  <a:pt x="118487" y="489880"/>
                  <a:pt x="113413" y="467833"/>
                  <a:pt x="106325" y="446568"/>
                </a:cubicBezTo>
                <a:cubicBezTo>
                  <a:pt x="102781" y="435935"/>
                  <a:pt x="101910" y="423995"/>
                  <a:pt x="95693" y="414670"/>
                </a:cubicBezTo>
                <a:cubicBezTo>
                  <a:pt x="68211" y="373448"/>
                  <a:pt x="78469" y="394896"/>
                  <a:pt x="63795" y="350875"/>
                </a:cubicBezTo>
                <a:cubicBezTo>
                  <a:pt x="56412" y="210586"/>
                  <a:pt x="68648" y="197736"/>
                  <a:pt x="42530" y="106326"/>
                </a:cubicBezTo>
                <a:cubicBezTo>
                  <a:pt x="39451" y="95549"/>
                  <a:pt x="36909" y="84453"/>
                  <a:pt x="31897" y="74428"/>
                </a:cubicBezTo>
                <a:cubicBezTo>
                  <a:pt x="26182" y="62999"/>
                  <a:pt x="17720" y="53163"/>
                  <a:pt x="10632" y="42531"/>
                </a:cubicBezTo>
                <a:lnTo>
                  <a:pt x="0" y="0"/>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p:cNvSpPr/>
          <p:nvPr/>
        </p:nvSpPr>
        <p:spPr>
          <a:xfrm>
            <a:off x="1020726" y="3423684"/>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2881423" y="3455581"/>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3113567" y="2643963"/>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411972" y="3668233"/>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7292163" y="5195777"/>
            <a:ext cx="304800" cy="304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510170" y="7203"/>
            <a:ext cx="4201633" cy="830997"/>
          </a:xfrm>
          <a:prstGeom prst="rect">
            <a:avLst/>
          </a:prstGeom>
          <a:noFill/>
        </p:spPr>
        <p:txBody>
          <a:bodyPr wrap="square" rtlCol="0">
            <a:spAutoFit/>
          </a:bodyPr>
          <a:lstStyle/>
          <a:p>
            <a:pPr algn="ctr"/>
            <a:r>
              <a:rPr lang="fa-I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B Nazanin" pitchFamily="2" charset="-78"/>
              </a:rPr>
              <a:t>مسیر سفر</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ranNastaliq" pitchFamily="18" charset="0"/>
              <a:cs typeface="B Nazanin" pitchFamily="2" charset="-78"/>
            </a:endParaRPr>
          </a:p>
        </p:txBody>
      </p:sp>
    </p:spTree>
    <p:extLst>
      <p:ext uri="{BB962C8B-B14F-4D97-AF65-F5344CB8AC3E}">
        <p14:creationId xmlns:p14="http://schemas.microsoft.com/office/powerpoint/2010/main" val="36298231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7" presetClass="emph" presetSubtype="2" repeatCount="indefinite" fill="hold" nodeType="afterEffect">
                                  <p:stCondLst>
                                    <p:cond delay="0"/>
                                  </p:stCondLst>
                                  <p:endCondLst>
                                    <p:cond evt="onNext" delay="0">
                                      <p:tgtEl>
                                        <p:sldTgt/>
                                      </p:tgtEl>
                                    </p:cond>
                                  </p:endCondLst>
                                  <p:childTnLst>
                                    <p:animClr clrSpc="rgb" dir="cw">
                                      <p:cBhvr>
                                        <p:cTn id="10" dur="500" fill="hold"/>
                                        <p:tgtEl>
                                          <p:spTgt spid="4"/>
                                        </p:tgtEl>
                                        <p:attrNameLst>
                                          <p:attrName>stroke.color</p:attrName>
                                        </p:attrNameLst>
                                      </p:cBhvr>
                                      <p:to>
                                        <a:srgbClr val="66FF33"/>
                                      </p:to>
                                    </p:animClr>
                                    <p:set>
                                      <p:cBhvr>
                                        <p:cTn id="11" dur="500" fill="hold"/>
                                        <p:tgtEl>
                                          <p:spTgt spid="4"/>
                                        </p:tgtEl>
                                        <p:attrNameLst>
                                          <p:attrName>stroke.on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2000"/>
                                        <p:tgtEl>
                                          <p:spTgt spid="5"/>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2500"/>
                            </p:stCondLst>
                            <p:childTnLst>
                              <p:par>
                                <p:cTn id="22" presetID="7" presetClass="emph" presetSubtype="2" repeatCount="indefinite" fill="hold" nodeType="afterEffect">
                                  <p:stCondLst>
                                    <p:cond delay="0"/>
                                  </p:stCondLst>
                                  <p:endCondLst>
                                    <p:cond evt="onNext" delay="0">
                                      <p:tgtEl>
                                        <p:sldTgt/>
                                      </p:tgtEl>
                                    </p:cond>
                                  </p:endCondLst>
                                  <p:childTnLst>
                                    <p:animClr clrSpc="rgb" dir="cw">
                                      <p:cBhvr>
                                        <p:cTn id="23" dur="500" fill="hold"/>
                                        <p:tgtEl>
                                          <p:spTgt spid="19"/>
                                        </p:tgtEl>
                                        <p:attrNameLst>
                                          <p:attrName>stroke.color</p:attrName>
                                        </p:attrNameLst>
                                      </p:cBhvr>
                                      <p:to>
                                        <a:srgbClr val="66FF33"/>
                                      </p:to>
                                    </p:animClr>
                                    <p:set>
                                      <p:cBhvr>
                                        <p:cTn id="24" dur="500" fill="hold"/>
                                        <p:tgtEl>
                                          <p:spTgt spid="19"/>
                                        </p:tgtEl>
                                        <p:attrNameLst>
                                          <p:attrName>stroke.on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2000"/>
                                        <p:tgtEl>
                                          <p:spTgt spid="1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2500"/>
                            </p:stCondLst>
                            <p:childTnLst>
                              <p:par>
                                <p:cTn id="35" presetID="7" presetClass="emph" presetSubtype="2" repeatCount="indefinite" fill="hold" nodeType="afterEffect">
                                  <p:stCondLst>
                                    <p:cond delay="0"/>
                                  </p:stCondLst>
                                  <p:endCondLst>
                                    <p:cond evt="onNext" delay="0">
                                      <p:tgtEl>
                                        <p:sldTgt/>
                                      </p:tgtEl>
                                    </p:cond>
                                  </p:endCondLst>
                                  <p:childTnLst>
                                    <p:animClr clrSpc="rgb" dir="cw">
                                      <p:cBhvr>
                                        <p:cTn id="36" dur="500" fill="hold"/>
                                        <p:tgtEl>
                                          <p:spTgt spid="20"/>
                                        </p:tgtEl>
                                        <p:attrNameLst>
                                          <p:attrName>stroke.color</p:attrName>
                                        </p:attrNameLst>
                                      </p:cBhvr>
                                      <p:to>
                                        <a:srgbClr val="66FF33"/>
                                      </p:to>
                                    </p:animClr>
                                    <p:set>
                                      <p:cBhvr>
                                        <p:cTn id="37" dur="500" fill="hold"/>
                                        <p:tgtEl>
                                          <p:spTgt spid="20"/>
                                        </p:tgtEl>
                                        <p:attrNameLst>
                                          <p:attrName>stroke.on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1250"/>
                                        <p:tgtEl>
                                          <p:spTgt spid="13"/>
                                        </p:tgtEl>
                                      </p:cBhvr>
                                    </p:animEffect>
                                  </p:childTnLst>
                                </p:cTn>
                              </p:par>
                            </p:childTnLst>
                          </p:cTn>
                        </p:par>
                        <p:par>
                          <p:cTn id="43" fill="hold">
                            <p:stCondLst>
                              <p:cond delay="1250"/>
                            </p:stCondLst>
                            <p:childTnLst>
                              <p:par>
                                <p:cTn id="44" presetID="22"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par>
                          <p:cTn id="47" fill="hold">
                            <p:stCondLst>
                              <p:cond delay="1750"/>
                            </p:stCondLst>
                            <p:childTnLst>
                              <p:par>
                                <p:cTn id="48" presetID="7" presetClass="emph" presetSubtype="2" repeatCount="indefinite" fill="hold" nodeType="afterEffect">
                                  <p:stCondLst>
                                    <p:cond delay="0"/>
                                  </p:stCondLst>
                                  <p:endCondLst>
                                    <p:cond evt="onNext" delay="0">
                                      <p:tgtEl>
                                        <p:sldTgt/>
                                      </p:tgtEl>
                                    </p:cond>
                                  </p:endCondLst>
                                  <p:childTnLst>
                                    <p:animClr clrSpc="rgb" dir="cw">
                                      <p:cBhvr>
                                        <p:cTn id="49" dur="500" fill="hold"/>
                                        <p:tgtEl>
                                          <p:spTgt spid="21"/>
                                        </p:tgtEl>
                                        <p:attrNameLst>
                                          <p:attrName>stroke.color</p:attrName>
                                        </p:attrNameLst>
                                      </p:cBhvr>
                                      <p:to>
                                        <a:srgbClr val="66FF33"/>
                                      </p:to>
                                    </p:animClr>
                                    <p:set>
                                      <p:cBhvr>
                                        <p:cTn id="50" dur="500" fill="hold"/>
                                        <p:tgtEl>
                                          <p:spTgt spid="21"/>
                                        </p:tgtEl>
                                        <p:attrNameLst>
                                          <p:attrName>stroke.on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2500"/>
                                        <p:tgtEl>
                                          <p:spTgt spid="16"/>
                                        </p:tgtEl>
                                      </p:cBhvr>
                                    </p:animEffect>
                                  </p:childTnLst>
                                </p:cTn>
                              </p:par>
                            </p:childTnLst>
                          </p:cTn>
                        </p:par>
                        <p:par>
                          <p:cTn id="56" fill="hold">
                            <p:stCondLst>
                              <p:cond delay="250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childTnLst>
                          </p:cTn>
                        </p:par>
                        <p:par>
                          <p:cTn id="60" fill="hold">
                            <p:stCondLst>
                              <p:cond delay="3000"/>
                            </p:stCondLst>
                            <p:childTnLst>
                              <p:par>
                                <p:cTn id="61" presetID="7" presetClass="emph" presetSubtype="2" repeatCount="indefinite" fill="hold" nodeType="afterEffect">
                                  <p:stCondLst>
                                    <p:cond delay="0"/>
                                  </p:stCondLst>
                                  <p:endCondLst>
                                    <p:cond evt="onNext" delay="0">
                                      <p:tgtEl>
                                        <p:sldTgt/>
                                      </p:tgtEl>
                                    </p:cond>
                                  </p:endCondLst>
                                  <p:childTnLst>
                                    <p:animClr clrSpc="rgb" dir="cw">
                                      <p:cBhvr>
                                        <p:cTn id="62" dur="500" fill="hold"/>
                                        <p:tgtEl>
                                          <p:spTgt spid="22"/>
                                        </p:tgtEl>
                                        <p:attrNameLst>
                                          <p:attrName>stroke.color</p:attrName>
                                        </p:attrNameLst>
                                      </p:cBhvr>
                                      <p:to>
                                        <a:srgbClr val="66FF33"/>
                                      </p:to>
                                    </p:animClr>
                                    <p:set>
                                      <p:cBhvr>
                                        <p:cTn id="63" dur="500" fill="hold"/>
                                        <p:tgtEl>
                                          <p:spTgt spid="22"/>
                                        </p:tgtEl>
                                        <p:attrNameLst>
                                          <p:attrName>stroke.on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2500"/>
                                        <p:tgtEl>
                                          <p:spTgt spid="15"/>
                                        </p:tgtEl>
                                      </p:cBhvr>
                                    </p:animEffect>
                                  </p:childTnLst>
                                </p:cTn>
                              </p:par>
                            </p:childTnLst>
                          </p:cTn>
                        </p:par>
                        <p:par>
                          <p:cTn id="69" fill="hold">
                            <p:stCondLst>
                              <p:cond delay="2500"/>
                            </p:stCondLst>
                            <p:childTnLst>
                              <p:par>
                                <p:cTn id="70" presetID="22" presetClass="entr" presetSubtype="1"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par>
                          <p:cTn id="73" fill="hold">
                            <p:stCondLst>
                              <p:cond delay="3000"/>
                            </p:stCondLst>
                            <p:childTnLst>
                              <p:par>
                                <p:cTn id="74" presetID="7" presetClass="emph" presetSubtype="2" repeatCount="indefinite" fill="hold" nodeType="afterEffect">
                                  <p:stCondLst>
                                    <p:cond delay="0"/>
                                  </p:stCondLst>
                                  <p:endCondLst>
                                    <p:cond evt="onNext" delay="0">
                                      <p:tgtEl>
                                        <p:sldTgt/>
                                      </p:tgtEl>
                                    </p:cond>
                                  </p:endCondLst>
                                  <p:childTnLst>
                                    <p:animClr clrSpc="rgb" dir="cw">
                                      <p:cBhvr>
                                        <p:cTn id="75" dur="500" fill="hold"/>
                                        <p:tgtEl>
                                          <p:spTgt spid="23"/>
                                        </p:tgtEl>
                                        <p:attrNameLst>
                                          <p:attrName>stroke.color</p:attrName>
                                        </p:attrNameLst>
                                      </p:cBhvr>
                                      <p:to>
                                        <a:srgbClr val="66FF33"/>
                                      </p:to>
                                    </p:animClr>
                                    <p:set>
                                      <p:cBhvr>
                                        <p:cTn id="76" dur="500" fill="hold"/>
                                        <p:tgtEl>
                                          <p:spTgt spid="23"/>
                                        </p:tgtEl>
                                        <p:attrNameLst>
                                          <p:attrName>stroke.on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down)">
                                      <p:cBhvr>
                                        <p:cTn id="81"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6"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294727"/>
            <a:ext cx="4085897" cy="1277273"/>
          </a:xfrm>
        </p:spPr>
        <p:txBody>
          <a:bodyPr>
            <a:spAutoFit/>
          </a:bodyPr>
          <a:lstStyle/>
          <a:p>
            <a:pPr algn="ctr" rtl="1"/>
            <a:r>
              <a:rPr lang="fa-IR" sz="4000" b="0" dirty="0" smtClean="0">
                <a:latin typeface="IranNastaliq" pitchFamily="18" charset="0"/>
                <a:cs typeface="B Mashhad" pitchFamily="2" charset="-78"/>
              </a:rPr>
              <a:t>شنبه  1391/2/9</a:t>
            </a:r>
            <a:br>
              <a:rPr lang="fa-IR" sz="4000" b="0" dirty="0" smtClean="0">
                <a:latin typeface="IranNastaliq" pitchFamily="18" charset="0"/>
                <a:cs typeface="B Mashhad" pitchFamily="2" charset="-78"/>
              </a:rPr>
            </a:br>
            <a:r>
              <a:rPr lang="fa-IR" sz="4000" b="0" dirty="0" smtClean="0">
                <a:latin typeface="IranNastaliq" pitchFamily="18" charset="0"/>
                <a:cs typeface="B Mashhad" pitchFamily="2" charset="-78"/>
              </a:rPr>
              <a:t>دهلی</a:t>
            </a:r>
            <a:endParaRPr lang="en-US" sz="4000" b="0" dirty="0">
              <a:latin typeface="IranNastaliq" pitchFamily="18" charset="0"/>
              <a:cs typeface="B Mashhad" pitchFamily="2" charset="-78"/>
            </a:endParaRPr>
          </a:p>
        </p:txBody>
      </p:sp>
    </p:spTree>
    <p:extLst>
      <p:ext uri="{BB962C8B-B14F-4D97-AF65-F5344CB8AC3E}">
        <p14:creationId xmlns:p14="http://schemas.microsoft.com/office/powerpoint/2010/main" val="133917025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362200"/>
            <a:ext cx="7315200" cy="1154097"/>
          </a:xfrm>
        </p:spPr>
        <p:txBody>
          <a:bodyPr>
            <a:normAutofit/>
          </a:bodyPr>
          <a:lstStyle/>
          <a:p>
            <a:pPr algn="ctr"/>
            <a:r>
              <a:rPr lang="fa-IR" sz="3600" b="1" dirty="0">
                <a:cs typeface="B Titr" pitchFamily="2" charset="-78"/>
              </a:rPr>
              <a:t>بازدید از باغ مقبره همایون </a:t>
            </a:r>
            <a:r>
              <a:rPr lang="fa-IR" sz="3600" b="1" dirty="0" smtClean="0">
                <a:cs typeface="B Titr" pitchFamily="2" charset="-78"/>
              </a:rPr>
              <a:t>شاه</a:t>
            </a:r>
            <a:endParaRPr lang="en-US" sz="3600" dirty="0">
              <a:cs typeface="B Titr" pitchFamily="2" charset="-78"/>
            </a:endParaRPr>
          </a:p>
        </p:txBody>
      </p:sp>
      <p:sp>
        <p:nvSpPr>
          <p:cNvPr id="5" name="Content Placeholder 4"/>
          <p:cNvSpPr>
            <a:spLocks noGrp="1"/>
          </p:cNvSpPr>
          <p:nvPr>
            <p:ph idx="1"/>
          </p:nvPr>
        </p:nvSpPr>
        <p:spPr>
          <a:xfrm>
            <a:off x="914400" y="3760433"/>
            <a:ext cx="7315200" cy="3021367"/>
          </a:xfrm>
        </p:spPr>
        <p:txBody>
          <a:bodyPr>
            <a:noAutofit/>
          </a:bodyPr>
          <a:lstStyle/>
          <a:p>
            <a:pPr marL="36576" indent="0" algn="just" rtl="1">
              <a:buNone/>
            </a:pPr>
            <a:r>
              <a:rPr lang="fa-IR" sz="2400" dirty="0">
                <a:cs typeface="B Zar" pitchFamily="2" charset="-78"/>
              </a:rPr>
              <a:t>باغ مقبره همایون شاه که از </a:t>
            </a:r>
            <a:r>
              <a:rPr lang="fa-IR" sz="2400" dirty="0" smtClean="0">
                <a:cs typeface="B Zar" pitchFamily="2" charset="-78"/>
              </a:rPr>
              <a:t>جاذبه</a:t>
            </a:r>
            <a:r>
              <a:rPr lang="fa-IR" sz="2400" dirty="0">
                <a:cs typeface="B Zar" pitchFamily="2" charset="-78"/>
              </a:rPr>
              <a:t>‌</a:t>
            </a:r>
            <a:r>
              <a:rPr lang="fa-IR" sz="2400" dirty="0" smtClean="0">
                <a:cs typeface="B Zar" pitchFamily="2" charset="-78"/>
              </a:rPr>
              <a:t>های </a:t>
            </a:r>
            <a:r>
              <a:rPr lang="fa-IR" sz="2400" dirty="0">
                <a:cs typeface="B Zar" pitchFamily="2" charset="-78"/>
              </a:rPr>
              <a:t>سیاحتی هند به شمار </a:t>
            </a:r>
            <a:r>
              <a:rPr lang="fa-IR" sz="2400" dirty="0" smtClean="0">
                <a:cs typeface="B Zar" pitchFamily="2" charset="-78"/>
              </a:rPr>
              <a:t>می‌رود </a:t>
            </a:r>
            <a:r>
              <a:rPr lang="fa-IR" sz="2400" dirty="0">
                <a:cs typeface="B Zar" pitchFamily="2" charset="-78"/>
              </a:rPr>
              <a:t>در منطقه نظام الدین دهلی قرار دارد</a:t>
            </a:r>
            <a:r>
              <a:rPr lang="fa-IR" sz="2400" dirty="0" smtClean="0">
                <a:cs typeface="B Zar" pitchFamily="2" charset="-78"/>
              </a:rPr>
              <a:t>. نصیرالدین </a:t>
            </a:r>
            <a:r>
              <a:rPr lang="fa-IR" sz="2400" dirty="0">
                <a:cs typeface="B Zar" pitchFamily="2" charset="-78"/>
              </a:rPr>
              <a:t>همایون دومین پادشاه </a:t>
            </a:r>
            <a:r>
              <a:rPr lang="fa-IR" sz="2400" dirty="0" smtClean="0">
                <a:cs typeface="B Zar" pitchFamily="2" charset="-78"/>
              </a:rPr>
              <a:t>گورکانیان </a:t>
            </a:r>
            <a:r>
              <a:rPr lang="fa-IR" sz="2400" dirty="0">
                <a:cs typeface="B Zar" pitchFamily="2" charset="-78"/>
              </a:rPr>
              <a:t>هند بوده است</a:t>
            </a:r>
            <a:r>
              <a:rPr lang="fa-IR" sz="2400" dirty="0" smtClean="0">
                <a:cs typeface="B Zar" pitchFamily="2" charset="-78"/>
              </a:rPr>
              <a:t>. این </a:t>
            </a:r>
            <a:r>
              <a:rPr lang="fa-IR" sz="2400" dirty="0">
                <a:cs typeface="B Zar" pitchFamily="2" charset="-78"/>
              </a:rPr>
              <a:t>مقبره که </a:t>
            </a:r>
            <a:r>
              <a:rPr lang="fa-IR" sz="2400" dirty="0" smtClean="0">
                <a:cs typeface="B Zar" pitchFamily="2" charset="-78"/>
              </a:rPr>
              <a:t>مملو از </a:t>
            </a:r>
            <a:r>
              <a:rPr lang="fa-IR" sz="2400" dirty="0">
                <a:cs typeface="B Zar" pitchFamily="2" charset="-78"/>
              </a:rPr>
              <a:t>معماری اسلامی </a:t>
            </a:r>
            <a:r>
              <a:rPr lang="fa-IR" sz="2400" dirty="0" smtClean="0">
                <a:cs typeface="B Zar" pitchFamily="2" charset="-78"/>
              </a:rPr>
              <a:t>و ایرانی </a:t>
            </a:r>
            <a:r>
              <a:rPr lang="fa-IR" sz="2400" dirty="0">
                <a:cs typeface="B Zar" pitchFamily="2" charset="-78"/>
              </a:rPr>
              <a:t>است با استفاده از </a:t>
            </a:r>
            <a:r>
              <a:rPr lang="fa-IR" sz="2400" dirty="0" smtClean="0">
                <a:cs typeface="B Zar" pitchFamily="2" charset="-78"/>
              </a:rPr>
              <a:t>سنگ‌های </a:t>
            </a:r>
            <a:r>
              <a:rPr lang="fa-IR" sz="2400" dirty="0">
                <a:cs typeface="B Zar" pitchFamily="2" charset="-78"/>
              </a:rPr>
              <a:t>سرخ رنگ در وسط باغی بزرگ و مفرح قرار دارد که به رسم </a:t>
            </a:r>
            <a:r>
              <a:rPr lang="fa-IR" sz="2400" dirty="0" smtClean="0">
                <a:cs typeface="B Zar" pitchFamily="2" charset="-78"/>
              </a:rPr>
              <a:t>چهارباغ‌های </a:t>
            </a:r>
            <a:r>
              <a:rPr lang="fa-IR" sz="2400" dirty="0">
                <a:cs typeface="B Zar" pitchFamily="2" charset="-78"/>
              </a:rPr>
              <a:t>ایرانی با دیوار و </a:t>
            </a:r>
            <a:r>
              <a:rPr lang="fa-IR" sz="2400" dirty="0" smtClean="0">
                <a:cs typeface="B Zar" pitchFamily="2" charset="-78"/>
              </a:rPr>
              <a:t>دروازه‌های </a:t>
            </a:r>
            <a:r>
              <a:rPr lang="fa-IR" sz="2400" dirty="0">
                <a:cs typeface="B Zar" pitchFamily="2" charset="-78"/>
              </a:rPr>
              <a:t>ورودی از اطراف مجزا شده است.</a:t>
            </a:r>
          </a:p>
          <a:p>
            <a:pPr marL="36576" indent="0" algn="just" rtl="1">
              <a:buNone/>
            </a:pPr>
            <a:r>
              <a:rPr lang="fa-IR" sz="2400" dirty="0">
                <a:cs typeface="B Zar" pitchFamily="2" charset="-78"/>
              </a:rPr>
              <a:t>در اطراف آرامگاه اصلی، </a:t>
            </a:r>
            <a:r>
              <a:rPr lang="fa-IR" sz="2400" dirty="0" smtClean="0">
                <a:cs typeface="B Zar" pitchFamily="2" charset="-78"/>
              </a:rPr>
              <a:t>مقبره‌های </a:t>
            </a:r>
            <a:r>
              <a:rPr lang="fa-IR" sz="2400" dirty="0">
                <a:cs typeface="B Zar" pitchFamily="2" charset="-78"/>
              </a:rPr>
              <a:t>کوچک </a:t>
            </a:r>
            <a:r>
              <a:rPr lang="fa-IR" sz="2400" dirty="0" smtClean="0">
                <a:cs typeface="B Zar" pitchFamily="2" charset="-78"/>
              </a:rPr>
              <a:t>و بزرگی </a:t>
            </a:r>
            <a:r>
              <a:rPr lang="fa-IR" sz="2400" dirty="0">
                <a:cs typeface="B Zar" pitchFamily="2" charset="-78"/>
              </a:rPr>
              <a:t>از وابستگان و درباریان وجود دارد که می توان به قبر عیسی خان وزیر همایون شاه اشاره کرد.</a:t>
            </a:r>
          </a:p>
          <a:p>
            <a:pPr marL="36576" indent="0" algn="just" rtl="1">
              <a:buNone/>
            </a:pPr>
            <a:endParaRPr lang="en-US" sz="2400" dirty="0">
              <a:cs typeface="B Zar" pitchFamily="2" charset="-78"/>
            </a:endParaRPr>
          </a:p>
        </p:txBody>
      </p:sp>
    </p:spTree>
    <p:extLst>
      <p:ext uri="{BB962C8B-B14F-4D97-AF65-F5344CB8AC3E}">
        <p14:creationId xmlns:p14="http://schemas.microsoft.com/office/powerpoint/2010/main" val="15584794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NDIA\3-دهلی نو\1-مقبره همایون\H Ahmadi (26).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70059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2091</Words>
  <Application>Microsoft Office PowerPoint</Application>
  <PresentationFormat>On-screen Show (4:3)</PresentationFormat>
  <Paragraphs>51</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بسم الله الرحمن الرحیم </vt:lpstr>
      <vt:lpstr>گزارش سفرگروه کلام  به کشور   هندوستان  اردبیهشت 1391</vt:lpstr>
      <vt:lpstr>PowerPoint Presentation</vt:lpstr>
      <vt:lpstr>PowerPoint Presentation</vt:lpstr>
      <vt:lpstr>PowerPoint Presentation</vt:lpstr>
      <vt:lpstr>PowerPoint Presentation</vt:lpstr>
      <vt:lpstr>شنبه  1391/2/9 دهلی</vt:lpstr>
      <vt:lpstr>بازدید از باغ مقبره همایون شاه</vt:lpstr>
      <vt:lpstr>PowerPoint Presentation</vt:lpstr>
      <vt:lpstr>بازدید از دروازه ملی هند</vt:lpstr>
      <vt:lpstr>PowerPoint Presentation</vt:lpstr>
      <vt:lpstr>بازدید از معبد هندو (ویشنوئی)</vt:lpstr>
      <vt:lpstr>PowerPoint Presentation</vt:lpstr>
      <vt:lpstr>بازدید از قُطُب منار</vt:lpstr>
      <vt:lpstr>PowerPoint Presentation</vt:lpstr>
      <vt:lpstr>PowerPoint Presentation</vt:lpstr>
      <vt:lpstr>بازدید از معبد سیک‌ها</vt:lpstr>
      <vt:lpstr>PowerPoint Presentation</vt:lpstr>
      <vt:lpstr>خانه فرهنگ جمهوری اسلامی ایران</vt:lpstr>
      <vt:lpstr>PowerPoint Presentation</vt:lpstr>
      <vt:lpstr>PowerPoint Presentation</vt:lpstr>
      <vt:lpstr>یکشنبه و دوشنبه  91/2/10،11 جیپــور</vt:lpstr>
      <vt:lpstr>بازدید از معبد بیرلا</vt:lpstr>
      <vt:lpstr>PowerPoint Presentation</vt:lpstr>
      <vt:lpstr>بازدید از قلعه تاریخی جیپور</vt:lpstr>
      <vt:lpstr>PowerPoint Presentation</vt:lpstr>
      <vt:lpstr>به سوی آگـرا</vt:lpstr>
      <vt:lpstr>PowerPoint Presentation</vt:lpstr>
      <vt:lpstr>PowerPoint Presentation</vt:lpstr>
      <vt:lpstr>سه شنبه  91/2/12 آگـــرا</vt:lpstr>
      <vt:lpstr>بازدید از تاج محل </vt:lpstr>
      <vt:lpstr>PowerPoint Presentation</vt:lpstr>
      <vt:lpstr>بازدید از لعل قلعه</vt:lpstr>
      <vt:lpstr>PowerPoint Presentation</vt:lpstr>
      <vt:lpstr>زیارت قبر شهید ثالث</vt:lpstr>
      <vt:lpstr>PowerPoint Presentation</vt:lpstr>
      <vt:lpstr>چهارشنبه 91/2/13 علیگــر</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 </dc:title>
  <dc:creator>kalam Groh kalam</dc:creator>
  <cp:lastModifiedBy>kalam Groh kalam</cp:lastModifiedBy>
  <cp:revision>1</cp:revision>
  <dcterms:created xsi:type="dcterms:W3CDTF">2006-08-16T00:00:00Z</dcterms:created>
  <dcterms:modified xsi:type="dcterms:W3CDTF">2016-02-08T06:55:35Z</dcterms:modified>
</cp:coreProperties>
</file>