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36"/>
  </p:notesMasterIdLst>
  <p:sldIdLst>
    <p:sldId id="256" r:id="rId2"/>
    <p:sldId id="259" r:id="rId3"/>
    <p:sldId id="265" r:id="rId4"/>
    <p:sldId id="266" r:id="rId5"/>
    <p:sldId id="294" r:id="rId6"/>
    <p:sldId id="291" r:id="rId7"/>
    <p:sldId id="260" r:id="rId8"/>
    <p:sldId id="263" r:id="rId9"/>
    <p:sldId id="267" r:id="rId10"/>
    <p:sldId id="268" r:id="rId11"/>
    <p:sldId id="269" r:id="rId12"/>
    <p:sldId id="298" r:id="rId13"/>
    <p:sldId id="299" r:id="rId14"/>
    <p:sldId id="272" r:id="rId15"/>
    <p:sldId id="296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300" r:id="rId33"/>
    <p:sldId id="301" r:id="rId34"/>
    <p:sldId id="302" r:id="rId3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36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307D225-F889-42F8-958D-F3EA935A383E}" type="datetimeFigureOut">
              <a:rPr lang="fa-IR" smtClean="0"/>
              <a:pPr/>
              <a:t>01/28/1442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EA05B1C-8899-4292-87EE-2C13E90AC71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2090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CBB8-1BE3-4E1E-8730-595EF8867950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18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2D05B8F-930A-4BBC-BA7D-0AECF2F017FD}" type="datetimeFigureOut">
              <a:rPr lang="fa-IR" smtClean="0"/>
              <a:pPr/>
              <a:t>01/28/1442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4A48-8E97-4D26-B99D-5935BE385B9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8F-930A-4BBC-BA7D-0AECF2F017FD}" type="datetimeFigureOut">
              <a:rPr lang="fa-IR" smtClean="0"/>
              <a:pPr/>
              <a:t>01/28/1442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4A48-8E97-4D26-B99D-5935BE385B9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8F-930A-4BBC-BA7D-0AECF2F017FD}" type="datetimeFigureOut">
              <a:rPr lang="fa-IR" smtClean="0"/>
              <a:pPr/>
              <a:t>01/28/1442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4A48-8E97-4D26-B99D-5935BE385B9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8F-930A-4BBC-BA7D-0AECF2F017FD}" type="datetimeFigureOut">
              <a:rPr lang="fa-IR" smtClean="0"/>
              <a:pPr/>
              <a:t>01/28/1442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4A48-8E97-4D26-B99D-5935BE385B99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8F-930A-4BBC-BA7D-0AECF2F017FD}" type="datetimeFigureOut">
              <a:rPr lang="fa-IR" smtClean="0"/>
              <a:pPr/>
              <a:t>01/28/1442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4A48-8E97-4D26-B99D-5935BE385B99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8F-930A-4BBC-BA7D-0AECF2F017FD}" type="datetimeFigureOut">
              <a:rPr lang="fa-IR" smtClean="0"/>
              <a:pPr/>
              <a:t>01/28/1442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4A48-8E97-4D26-B99D-5935BE385B9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8F-930A-4BBC-BA7D-0AECF2F017FD}" type="datetimeFigureOut">
              <a:rPr lang="fa-IR" smtClean="0"/>
              <a:pPr/>
              <a:t>01/28/1442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4A48-8E97-4D26-B99D-5935BE385B9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8F-930A-4BBC-BA7D-0AECF2F017FD}" type="datetimeFigureOut">
              <a:rPr lang="fa-IR" smtClean="0"/>
              <a:pPr/>
              <a:t>01/28/1442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4A48-8E97-4D26-B99D-5935BE385B99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8F-930A-4BBC-BA7D-0AECF2F017FD}" type="datetimeFigureOut">
              <a:rPr lang="fa-IR" smtClean="0"/>
              <a:pPr/>
              <a:t>01/28/1442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4A48-8E97-4D26-B99D-5935BE385B9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8F-930A-4BBC-BA7D-0AECF2F017FD}" type="datetimeFigureOut">
              <a:rPr lang="fa-IR" smtClean="0"/>
              <a:pPr/>
              <a:t>01/28/1442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4A48-8E97-4D26-B99D-5935BE385B9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8F-930A-4BBC-BA7D-0AECF2F017FD}" type="datetimeFigureOut">
              <a:rPr lang="fa-IR" smtClean="0"/>
              <a:pPr/>
              <a:t>01/28/1442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4A48-8E97-4D26-B99D-5935BE385B9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2D05B8F-930A-4BBC-BA7D-0AECF2F017FD}" type="datetimeFigureOut">
              <a:rPr lang="fa-IR" smtClean="0"/>
              <a:pPr/>
              <a:t>01/28/1442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9754A48-8E97-4D26-B99D-5935BE385B99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kalam.iki.ac.i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6400800" cy="1295400"/>
          </a:xfrm>
        </p:spPr>
        <p:txBody>
          <a:bodyPr>
            <a:normAutofit/>
          </a:bodyPr>
          <a:lstStyle/>
          <a:p>
            <a:r>
              <a:rPr lang="fa-IR" sz="5400" b="1" dirty="0" smtClean="0">
                <a:cs typeface="B Karim" pitchFamily="2" charset="-78"/>
              </a:rPr>
              <a:t>بسم الله الرحمن الرحيم </a:t>
            </a:r>
            <a:endParaRPr lang="fa-IR" sz="5400" b="1" dirty="0">
              <a:cs typeface="B Karim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a-IR" sz="3200" i="0" dirty="0" smtClean="0">
                <a:solidFill>
                  <a:schemeClr val="tx1"/>
                </a:solidFill>
                <a:cs typeface="B Titr" pitchFamily="2" charset="-78"/>
              </a:rPr>
              <a:t>معرفی گروه کلام و فلسفه دین موسسه امام خمینی</a:t>
            </a:r>
            <a:endParaRPr lang="fa-IR" sz="3200" i="0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42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881760"/>
              </p:ext>
            </p:extLst>
          </p:nvPr>
        </p:nvGraphicFramePr>
        <p:xfrm>
          <a:off x="2133600" y="1524000"/>
          <a:ext cx="4800600" cy="4879282"/>
        </p:xfrm>
        <a:graphic>
          <a:graphicData uri="http://schemas.openxmlformats.org/drawingml/2006/table">
            <a:tbl>
              <a:tblPr rtl="1" firstRow="1" firstCol="1" bandRow="1"/>
              <a:tblGrid>
                <a:gridCol w="1018340"/>
                <a:gridCol w="1537123"/>
                <a:gridCol w="2245137"/>
              </a:tblGrid>
              <a:tr h="48191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ردیف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گروه کارورزی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استاد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902">
                <a:tc>
                  <a:txBody>
                    <a:bodyPr/>
                    <a:lstStyle/>
                    <a:p>
                      <a:pPr marL="342900" lvl="0" indent="-3429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فلسفه اخلاق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محمود فتحعلی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902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2.</a:t>
                      </a: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فلسفه </a:t>
                      </a:r>
                      <a:r>
                        <a:rPr lang="fa-IR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دين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 محمد لگنهاوسن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902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3.</a:t>
                      </a: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فلسفه </a:t>
                      </a:r>
                      <a:r>
                        <a:rPr lang="fa-IR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دين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 رضا برنجکار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818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4.</a:t>
                      </a: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effectLst/>
                          <a:latin typeface="Times New Roman"/>
                          <a:ea typeface="Calibri"/>
                          <a:cs typeface="B Lotus"/>
                        </a:rPr>
                        <a:t>دین</a:t>
                      </a:r>
                      <a:r>
                        <a:rPr lang="fa-IR" sz="1200" baseline="0" dirty="0" smtClean="0">
                          <a:effectLst/>
                          <a:latin typeface="Times New Roman"/>
                          <a:ea typeface="Calibri"/>
                          <a:cs typeface="B Lotus"/>
                        </a:rPr>
                        <a:t> شناسی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 حمید کثیری</a:t>
                      </a:r>
                      <a:endParaRPr lang="en-US" sz="1100" dirty="0" smtClean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9734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5.</a:t>
                      </a: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وحی</a:t>
                      </a:r>
                      <a:endParaRPr lang="en-US" sz="1100" dirty="0" smtClean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 ابوالفضل روحی</a:t>
                      </a:r>
                      <a:endParaRPr lang="en-US" sz="1100" dirty="0" smtClean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902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6.</a:t>
                      </a: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Times New Roman"/>
                          <a:ea typeface="Calibri"/>
                          <a:cs typeface="B Lotus"/>
                        </a:rPr>
                        <a:t>دین شناسی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 </a:t>
                      </a:r>
                      <a:r>
                        <a:rPr lang="fa-IR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قاسم جوادی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902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7.</a:t>
                      </a: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Times New Roman"/>
                          <a:ea typeface="Calibri"/>
                          <a:cs typeface="B Lotus"/>
                        </a:rPr>
                        <a:t>دین و اخلاق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Times New Roman"/>
                          <a:ea typeface="Calibri"/>
                          <a:cs typeface="B Lotus"/>
                        </a:rPr>
                        <a:t>دکتر امیر خواص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7711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8.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عقل و </a:t>
                      </a:r>
                      <a:r>
                        <a:rPr lang="fa-IR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دین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Times New Roman"/>
                          <a:ea typeface="Calibri"/>
                          <a:cs typeface="B Lotus"/>
                        </a:rPr>
                        <a:t>فیزیکالیسم</a:t>
                      </a: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 محمد </a:t>
                      </a:r>
                      <a:r>
                        <a:rPr lang="fa-IR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جعفری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902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9.</a:t>
                      </a: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معادشناسی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 علیرضا کرمانی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902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B Mitra"/>
                        </a:rPr>
                        <a:t>10.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علم و دین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 دانشور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424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11.</a:t>
                      </a: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ولايت فقيه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 صفدر الهي راد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894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12.</a:t>
                      </a: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نومعتزله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</a:t>
                      </a:r>
                      <a:r>
                        <a:rPr lang="fa-IR" sz="1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 جواد گلی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52736"/>
            <a:ext cx="8001000" cy="504056"/>
          </a:xfrm>
        </p:spPr>
        <p:txBody>
          <a:bodyPr>
            <a:normAutofit fontScale="90000"/>
          </a:bodyPr>
          <a:lstStyle/>
          <a:p>
            <a:r>
              <a:rPr lang="fa-IR" sz="3600" b="1" dirty="0" smtClean="0">
                <a:cs typeface="Nazanin" pitchFamily="2" charset="-78"/>
              </a:rPr>
              <a:t/>
            </a:r>
            <a:br>
              <a:rPr lang="fa-IR" sz="3600" b="1" dirty="0" smtClean="0">
                <a:cs typeface="Nazanin" pitchFamily="2" charset="-78"/>
              </a:rPr>
            </a:br>
            <a:r>
              <a:rPr lang="fa-IR" b="1" dirty="0">
                <a:cs typeface="Nazanin" pitchFamily="2" charset="-78"/>
              </a:rPr>
              <a:t/>
            </a:r>
            <a:br>
              <a:rPr lang="fa-IR" b="1" dirty="0">
                <a:cs typeface="Nazanin" pitchFamily="2" charset="-78"/>
              </a:rPr>
            </a:br>
            <a:r>
              <a:rPr lang="fa-IR" b="1" dirty="0" smtClean="0">
                <a:cs typeface="Nazanin" pitchFamily="2" charset="-78"/>
              </a:rPr>
              <a:t/>
            </a:r>
            <a:br>
              <a:rPr lang="fa-IR" b="1" dirty="0" smtClean="0">
                <a:cs typeface="Nazanin" pitchFamily="2" charset="-78"/>
              </a:rPr>
            </a:br>
            <a:r>
              <a:rPr lang="fa-IR" b="1" dirty="0">
                <a:cs typeface="Nazanin" pitchFamily="2" charset="-78"/>
              </a:rPr>
              <a:t/>
            </a:r>
            <a:br>
              <a:rPr lang="fa-IR" b="1" dirty="0">
                <a:cs typeface="Nazanin" pitchFamily="2" charset="-78"/>
              </a:rPr>
            </a:br>
            <a:r>
              <a:rPr lang="fa-IR" b="1" dirty="0" smtClean="0">
                <a:cs typeface="Nazanin" pitchFamily="2" charset="-78"/>
              </a:rPr>
              <a:t/>
            </a:r>
            <a:br>
              <a:rPr lang="fa-IR" b="1" dirty="0" smtClean="0">
                <a:cs typeface="Nazanin" pitchFamily="2" charset="-78"/>
              </a:rPr>
            </a:br>
            <a:r>
              <a:rPr lang="fa-IR" b="1" dirty="0">
                <a:cs typeface="Nazanin" pitchFamily="2" charset="-78"/>
              </a:rPr>
              <a:t/>
            </a:r>
            <a:br>
              <a:rPr lang="fa-IR" b="1" dirty="0">
                <a:cs typeface="Nazanin" pitchFamily="2" charset="-78"/>
              </a:rPr>
            </a:br>
            <a:r>
              <a:rPr lang="fa-IR" b="1" dirty="0" smtClean="0">
                <a:cs typeface="Nazanin" pitchFamily="2" charset="-78"/>
              </a:rPr>
              <a:t>عنوان </a:t>
            </a:r>
            <a:r>
              <a:rPr lang="fa-IR" sz="3600" b="1" dirty="0" smtClean="0">
                <a:cs typeface="Nazanin" pitchFamily="2" charset="-78"/>
              </a:rPr>
              <a:t>گروه های کارورزی</a:t>
            </a:r>
            <a:endParaRPr lang="fa-IR" sz="3600" b="1" dirty="0">
              <a:cs typeface="Nazanin" pitchFamily="2" charset="-78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28763" y="1755959"/>
            <a:ext cx="213585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 Lotus" pitchFamily="2" charset="-78"/>
              </a:rPr>
              <a:t/>
            </a:r>
            <a:br>
              <a:rPr kumimoji="0" lang="fa-I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 Lotus" pitchFamily="2" charset="-78"/>
              </a:rPr>
            </a:b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4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779576"/>
              </p:ext>
            </p:extLst>
          </p:nvPr>
        </p:nvGraphicFramePr>
        <p:xfrm>
          <a:off x="1742348" y="2416937"/>
          <a:ext cx="5934710" cy="1892808"/>
        </p:xfrm>
        <a:graphic>
          <a:graphicData uri="http://schemas.openxmlformats.org/drawingml/2006/table">
            <a:tbl>
              <a:tblPr rtl="1" firstRow="1" firstCol="1" bandRow="1"/>
              <a:tblGrid>
                <a:gridCol w="939800"/>
                <a:gridCol w="1089660"/>
                <a:gridCol w="1414780"/>
                <a:gridCol w="1245235"/>
                <a:gridCol w="1245235"/>
              </a:tblGrid>
              <a:tr h="31432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ردیف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کارگروه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مدیر کارگروه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B Mitra"/>
                        </a:rPr>
                        <a:t>تاریخ تصویب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B Mitra"/>
                        </a:rPr>
                        <a:t>وضعیت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1</a:t>
                      </a:r>
                      <a:r>
                        <a:rPr lang="fa-IR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.</a:t>
                      </a:r>
                      <a:r>
                        <a:rPr lang="fa-IR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 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هرمنوتیک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 محمدحسین مختاری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B Mitra"/>
                        </a:rPr>
                        <a:t>19/11/1387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B Mitra"/>
                        </a:rPr>
                        <a:t>پایان‌یافته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2.</a:t>
                      </a:r>
                      <a:r>
                        <a:rPr lang="fa-IR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 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امام‌شناسی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 حسن یوسفیان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B Mitra"/>
                        </a:rPr>
                        <a:t>5/12/1386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B Mitra"/>
                        </a:rPr>
                        <a:t>فعال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B Mitra"/>
                        </a:rPr>
                        <a:t>3.</a:t>
                      </a:r>
                      <a:r>
                        <a:rPr lang="fa-IR" sz="1800" b="1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B Mitra"/>
                        </a:rPr>
                        <a:t> 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مطالعات فرق و مذاهب کلامی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 مهدی فرمانیان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B Mitra"/>
                        </a:rPr>
                        <a:t>18/8/1390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B Mitra"/>
                        </a:rPr>
                        <a:t>فعال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80727"/>
            <a:ext cx="8305801" cy="771873"/>
          </a:xfrm>
        </p:spPr>
        <p:txBody>
          <a:bodyPr>
            <a:normAutofit/>
          </a:bodyPr>
          <a:lstStyle/>
          <a:p>
            <a:r>
              <a:rPr lang="fa-IR" sz="3600" b="1" dirty="0" smtClean="0">
                <a:latin typeface="Times New Roman"/>
                <a:ea typeface="Calibri"/>
                <a:cs typeface="Nazanin" pitchFamily="2" charset="-78"/>
              </a:rPr>
              <a:t>کارگروه‌های پژوهشی</a:t>
            </a:r>
            <a:endParaRPr lang="fa-IR" sz="3600" dirty="0">
              <a:cs typeface="Nazanin" pitchFamily="2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8763" y="886492"/>
            <a:ext cx="32739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 Lotus" pitchFamily="2" charset="-78"/>
              </a:rPr>
              <a:t/>
            </a:r>
            <a:br>
              <a:rPr kumimoji="0" lang="fa-I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 Lotus" pitchFamily="2" charset="-78"/>
              </a:rPr>
            </a:b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1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Karim" pitchFamily="2" charset="-78"/>
              </a:rPr>
              <a:t>نشریات گروه  </a:t>
            </a:r>
            <a:endParaRPr lang="fa-IR" b="1" dirty="0">
              <a:cs typeface="B Kari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66864"/>
          </a:xfrm>
        </p:spPr>
        <p:txBody>
          <a:bodyPr>
            <a:noAutofit/>
          </a:bodyPr>
          <a:lstStyle/>
          <a:p>
            <a:pPr algn="just"/>
            <a:r>
              <a:rPr lang="fa-IR" sz="2800" dirty="0">
                <a:cs typeface="B Karim" pitchFamily="2" charset="-78"/>
              </a:rPr>
              <a:t> </a:t>
            </a:r>
            <a:r>
              <a:rPr lang="fa-IR" sz="2800" dirty="0" smtClean="0">
                <a:cs typeface="B Karim" pitchFamily="2" charset="-78"/>
              </a:rPr>
              <a:t>مجله علمی پژوهشی معرفت کلامی </a:t>
            </a:r>
          </a:p>
          <a:p>
            <a:pPr algn="just"/>
            <a:r>
              <a:rPr lang="fa-IR" sz="2800" dirty="0" smtClean="0">
                <a:cs typeface="B Karim" pitchFamily="2" charset="-78"/>
              </a:rPr>
              <a:t>مجله ترویجی معرفت ( که تا کنون شماره های بسیاری از آن اختصاص به کلام و دین شناسی داشته است) </a:t>
            </a:r>
            <a:endParaRPr lang="fa-IR" sz="2800" dirty="0"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218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Karim" pitchFamily="2" charset="-78"/>
              </a:rPr>
              <a:t>نشریات گروه  </a:t>
            </a:r>
            <a:endParaRPr lang="fa-IR" b="1" dirty="0">
              <a:cs typeface="B Kari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66864"/>
          </a:xfrm>
        </p:spPr>
        <p:txBody>
          <a:bodyPr>
            <a:noAutofit/>
          </a:bodyPr>
          <a:lstStyle/>
          <a:p>
            <a:r>
              <a:rPr lang="fa-IR" sz="2800" dirty="0">
                <a:cs typeface="B Karim" pitchFamily="2" charset="-78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3429000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3352799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67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743634"/>
              </p:ext>
            </p:extLst>
          </p:nvPr>
        </p:nvGraphicFramePr>
        <p:xfrm>
          <a:off x="457200" y="1828799"/>
          <a:ext cx="8229600" cy="38675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1486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عنوان نشست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سخنران</a:t>
                      </a:r>
                      <a:endParaRPr lang="fa-IR" dirty="0"/>
                    </a:p>
                  </a:txBody>
                  <a:tcPr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/>
                          <a:ea typeface="Calibri"/>
                          <a:cs typeface="B Lotus"/>
                        </a:rPr>
                        <a:t>عقل و وحي (1)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/>
                          <a:ea typeface="Calibri"/>
                          <a:cs typeface="B Lotus"/>
                        </a:rPr>
                        <a:t>احمدحسين شريفي و حسن يوسفيان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/>
                          <a:ea typeface="Calibri"/>
                          <a:cs typeface="B Lotus"/>
                        </a:rPr>
                        <a:t>عقل و وحي (2)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/>
                          <a:ea typeface="Calibri"/>
                          <a:cs typeface="B Lotus"/>
                        </a:rPr>
                        <a:t>احمدحسين شريفي و حسن يوسفيان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/>
                          <a:ea typeface="Calibri"/>
                          <a:cs typeface="B Lotus"/>
                        </a:rPr>
                        <a:t>الهيات پس از مرگ خدا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/>
                          <a:ea typeface="Calibri"/>
                          <a:cs typeface="B Lotus"/>
                        </a:rPr>
                        <a:t>حميد کثيري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/>
                          <a:ea typeface="Calibri"/>
                          <a:cs typeface="B Lotus"/>
                        </a:rPr>
                        <a:t>نقد و بررسي الهيات پُست‌ليبرال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/>
                          <a:ea typeface="Calibri"/>
                          <a:cs typeface="B Lotus"/>
                        </a:rPr>
                        <a:t>صفدر تبارصفر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/>
                          <a:ea typeface="Calibri"/>
                          <a:cs typeface="B Lotus"/>
                        </a:rPr>
                        <a:t>عرفان‌هاي نوظهور:اهداف وشگردهاي تبليغي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/>
                          <a:ea typeface="Calibri"/>
                          <a:cs typeface="B Lotus"/>
                        </a:rPr>
                        <a:t>احمدحسين شريفي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/>
                          <a:ea typeface="Calibri"/>
                          <a:cs typeface="B Lotus"/>
                        </a:rPr>
                        <a:t>نقد معنويت مدرن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/>
                          <a:ea typeface="Calibri"/>
                          <a:cs typeface="B Lotus"/>
                        </a:rPr>
                        <a:t>محمد جعفري 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/>
                          <a:ea typeface="Calibri"/>
                          <a:cs typeface="B Lotus"/>
                        </a:rPr>
                        <a:t>واکاوي ولايت و ابعاد اجتماعي آن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/>
                          <a:ea typeface="Calibri"/>
                          <a:cs typeface="B Lotus"/>
                        </a:rPr>
                        <a:t>محمدعلي شمالي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/>
                          <a:ea typeface="Calibri"/>
                          <a:cs typeface="B Lotus"/>
                        </a:rPr>
                        <a:t>قرآن؛ کلام الهي يا بشري (با نگاهي به تجربه ديني و نبوي)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/>
                          <a:ea typeface="Calibri"/>
                          <a:cs typeface="B Lotus"/>
                        </a:rPr>
                        <a:t>ابوالفضل ساجدي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609600"/>
          </a:xfrm>
        </p:spPr>
        <p:txBody>
          <a:bodyPr/>
          <a:lstStyle/>
          <a:p>
            <a:r>
              <a:rPr lang="fa-IR" sz="3200" b="1" dirty="0" smtClean="0">
                <a:solidFill>
                  <a:srgbClr val="04617B"/>
                </a:solidFill>
                <a:cs typeface="B Karim" pitchFamily="2" charset="-78"/>
              </a:rPr>
              <a:t> پاره ای از نشست های علمی </a:t>
            </a:r>
            <a:endParaRPr lang="fa-IR" b="1" dirty="0"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576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444109"/>
              </p:ext>
            </p:extLst>
          </p:nvPr>
        </p:nvGraphicFramePr>
        <p:xfrm>
          <a:off x="457200" y="1828799"/>
          <a:ext cx="8229600" cy="37338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1486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عنوان نشست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سخنران</a:t>
                      </a:r>
                      <a:endParaRPr lang="fa-IR" dirty="0"/>
                    </a:p>
                  </a:txBody>
                  <a:tcPr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هرمنوتيک؛ ضرورت‌ها و بايسته‌ها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محمدحسين مختاري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مهندسي ژنتيک انساني و چالش‌هاي اخلاقي پيش‌رو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محمدرسول ايماني خوشخو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نسبيت و عينيت در </a:t>
                      </a:r>
                      <a:r>
                        <a:rPr lang="fa-IR" sz="1600" dirty="0" smtClean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هرمنوتيک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محمدحسين مختاري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سنجه های ارزشیابی معنویت های دینی و سکولار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محمد جعفری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مولفه های سلامت معنوی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ابوالفضل</a:t>
                      </a:r>
                      <a:r>
                        <a:rPr lang="fa-IR" sz="1600" baseline="0" dirty="0" smtClean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 ساجدی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بررسي اجمالي آراء صدرالمتألهين در باب نفس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عبدالرسول عبوديت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نزول تاریخی و حضور فراتاریخی قرآن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حسین فقیه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عقلانیت باور در </a:t>
                      </a:r>
                      <a:r>
                        <a:rPr lang="fa-IR" sz="1600" dirty="0" smtClean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عمل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هادی صادقی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609600"/>
          </a:xfrm>
        </p:spPr>
        <p:txBody>
          <a:bodyPr/>
          <a:lstStyle/>
          <a:p>
            <a:r>
              <a:rPr lang="fa-IR" sz="3200" b="1" dirty="0" smtClean="0">
                <a:solidFill>
                  <a:srgbClr val="04617B"/>
                </a:solidFill>
                <a:cs typeface="B Karim" pitchFamily="2" charset="-78"/>
              </a:rPr>
              <a:t> پاره ای ازنشست های علمی </a:t>
            </a:r>
            <a:endParaRPr lang="fa-IR" b="1" dirty="0"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576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836510"/>
              </p:ext>
            </p:extLst>
          </p:nvPr>
        </p:nvGraphicFramePr>
        <p:xfrm>
          <a:off x="1066801" y="1752600"/>
          <a:ext cx="7086599" cy="43268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4284"/>
                <a:gridCol w="1679462"/>
                <a:gridCol w="1771899"/>
                <a:gridCol w="1670954"/>
              </a:tblGrid>
              <a:tr h="71120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عنوان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سخنران 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سخنران 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میز</a:t>
                      </a:r>
                      <a:r>
                        <a:rPr lang="fa-IR" baseline="0" dirty="0" smtClean="0"/>
                        <a:t> گرد علمی </a:t>
                      </a:r>
                      <a:endParaRPr lang="fa-IR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تحول د ر علم کلام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محمد تقي مصباح يزدي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رضا  </a:t>
                      </a:r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برنجکار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Lotus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محمود </a:t>
                      </a:r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فتحعلي/ حسن یوسفیان و ... 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Lotus" pitchFamily="2" charset="-78"/>
                      </a:endParaRPr>
                    </a:p>
                  </a:txBody>
                  <a:tcPr marL="9525" marR="9525" marT="9525" marB="0" anchor="b"/>
                </a:tc>
              </a:tr>
              <a:tr h="71120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کارکردها و جاذبه‌هاي دين وحياني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محمدتقي مصباح يزدي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 احمد حسين شريفي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 </a:t>
                      </a:r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ارائه مقالات 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Lotus" pitchFamily="2" charset="-78"/>
                      </a:endParaRPr>
                    </a:p>
                  </a:txBody>
                  <a:tcPr marL="9525" marR="9525" marT="9525" marB="0" anchor="b"/>
                </a:tc>
              </a:tr>
              <a:tr h="71120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جريان شناسي انديشه‌هاي كلامي جهان اسلام در سده اخير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 علي رباني گلپايگاني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Lotus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 </a:t>
                      </a:r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ارائه مقا</a:t>
                      </a:r>
                      <a:r>
                        <a:rPr lang="fa-I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 لات </a:t>
                      </a:r>
                      <a:endParaRPr lang="fa-I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  <a:cs typeface="B Lotus" pitchFamily="2" charset="-78"/>
                      </a:endParaRPr>
                    </a:p>
                    <a:p>
                      <a:pPr algn="ctr" rtl="0" fontAlgn="b"/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Lotus" pitchFamily="2" charset="-78"/>
                      </a:endParaRPr>
                    </a:p>
                  </a:txBody>
                  <a:tcPr marL="9525" marR="9525" marT="9525" marB="0" anchor="b"/>
                </a:tc>
              </a:tr>
              <a:tr h="71120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فلسفه دين اسلامي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علي اكبررشاد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ابوالفضل ساجدي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حسن يوسفيان/ علیرضا قائمی نیا/ و</a:t>
                      </a:r>
                      <a:r>
                        <a:rPr lang="fa-I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 یوسف دانشور 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Lotus" pitchFamily="2" charset="-78"/>
                      </a:endParaRPr>
                    </a:p>
                  </a:txBody>
                  <a:tcPr marL="9525" marR="9525" marT="9525" marB="0" anchor="b"/>
                </a:tc>
              </a:tr>
              <a:tr h="71120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مباني كلامي علوم انساني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محمدتقي مصباح يزدي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Lotus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محمود </a:t>
                      </a:r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فتحعلي/ محمد فتحعلي خاني / حميد پارسانيا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Lotus" pitchFamily="2" charset="-78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4088"/>
            <a:ext cx="8382000" cy="1143000"/>
          </a:xfrm>
        </p:spPr>
        <p:txBody>
          <a:bodyPr/>
          <a:lstStyle/>
          <a:p>
            <a:r>
              <a:rPr lang="fa-IR" b="1" dirty="0" smtClean="0">
                <a:cs typeface="B Karim" pitchFamily="2" charset="-78"/>
              </a:rPr>
              <a:t>همايش ها</a:t>
            </a:r>
            <a:endParaRPr lang="fa-IR" b="1" dirty="0"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482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Mitra" pitchFamily="2" charset="-78"/>
              </a:rPr>
              <a:t> حجت الاسلام و المسلمین استاد فتحعلی</a:t>
            </a:r>
          </a:p>
          <a:p>
            <a:endParaRPr lang="fa-IR" dirty="0"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04617B"/>
                </a:solidFill>
                <a:cs typeface="B Mitra" pitchFamily="2" charset="-78"/>
              </a:rPr>
              <a:t>آثار گ</a:t>
            </a:r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روه</a:t>
            </a:r>
            <a:endParaRPr lang="fa-IR" dirty="0"/>
          </a:p>
        </p:txBody>
      </p:sp>
      <p:pic>
        <p:nvPicPr>
          <p:cNvPr id="3074" name="Picture 2" descr="C:\Users\kalam1\Desktop\سایت\عکس\عکس کتب\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4724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9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Mitra" pitchFamily="2" charset="-78"/>
              </a:rPr>
              <a:t> حجت الاسلام والمسلمین دکتر محمد جعفری</a:t>
            </a:r>
          </a:p>
          <a:p>
            <a:endParaRPr lang="fa-IR" dirty="0" smtClean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  <a:p>
            <a:endParaRPr lang="fa-IR" dirty="0" smtClean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  <a:p>
            <a:endParaRPr lang="fa-IR" dirty="0" smtClean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Mitra" pitchFamily="2" charset="-78"/>
              </a:rPr>
              <a:t> </a:t>
            </a:r>
            <a:r>
              <a:rPr lang="fa-IR" sz="3600" b="1" dirty="0" smtClean="0">
                <a:cs typeface="B Mitra" pitchFamily="2" charset="-78"/>
              </a:rPr>
              <a:t>آثار گروه</a:t>
            </a:r>
            <a:endParaRPr lang="fa-IR" b="1" dirty="0">
              <a:cs typeface="B Mitra" pitchFamily="2" charset="-78"/>
            </a:endParaRPr>
          </a:p>
        </p:txBody>
      </p:sp>
      <p:pic>
        <p:nvPicPr>
          <p:cNvPr id="1026" name="Picture 2" descr="C:\Users\kalam1\Desktop\سایت\عکس\عکس کتب\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3124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lam1\Desktop\سایت\عکس\عکس کتب\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13" y="4724400"/>
            <a:ext cx="172561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lam1\Desktop\سایت\عکس\عکس کتب\1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3" y="2590800"/>
            <a:ext cx="314764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3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Mitra" pitchFamily="2" charset="-78"/>
              </a:rPr>
              <a:t> حجت الاسلام و المسلمین دکتر ابوالفضل ساجدی</a:t>
            </a:r>
          </a:p>
          <a:p>
            <a:endParaRPr lang="fa-IR" dirty="0">
              <a:cs typeface="B Mitra" pitchFamily="2" charset="-78"/>
            </a:endParaRPr>
          </a:p>
          <a:p>
            <a:endParaRPr lang="fa-IR" dirty="0" smtClean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  <a:p>
            <a:endParaRPr lang="fa-IR" dirty="0" smtClean="0">
              <a:cs typeface="B Mitra" pitchFamily="2" charset="-78"/>
            </a:endParaRPr>
          </a:p>
          <a:p>
            <a:endParaRPr lang="fa-IR" dirty="0" smtClean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آثار گروه</a:t>
            </a:r>
            <a:endParaRPr lang="fa-IR" dirty="0"/>
          </a:p>
        </p:txBody>
      </p:sp>
      <p:pic>
        <p:nvPicPr>
          <p:cNvPr id="1026" name="Picture 2" descr="C:\Users\kalam1\Desktop\سایت\عکس\عکس کتب\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08086"/>
            <a:ext cx="2362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lam1\Desktop\سایت\عکس\عکس کتب\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56189"/>
            <a:ext cx="2438400" cy="18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lam1\Desktop\سایت\عکس\عکس کتب\22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4483992"/>
            <a:ext cx="2476500" cy="196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نتیجه تصویری برای رویا انگاری وحی ساجدی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483992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31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000472"/>
          </a:xfrm>
        </p:spPr>
        <p:txBody>
          <a:bodyPr>
            <a:normAutofit/>
          </a:bodyPr>
          <a:lstStyle/>
          <a:p>
            <a:r>
              <a:rPr lang="fa-IR" b="1" dirty="0" smtClean="0">
                <a:cs typeface="B Karim" pitchFamily="2" charset="-78"/>
              </a:rPr>
              <a:t>ضرورت و خاستگاه گروه   </a:t>
            </a:r>
            <a:endParaRPr lang="fa-IR" b="1" dirty="0">
              <a:cs typeface="B Kari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48880"/>
            <a:ext cx="6400800" cy="3456384"/>
          </a:xfrm>
        </p:spPr>
        <p:txBody>
          <a:bodyPr>
            <a:noAutofit/>
          </a:bodyPr>
          <a:lstStyle/>
          <a:p>
            <a:pPr algn="just"/>
            <a:r>
              <a:rPr lang="fa-IR" dirty="0">
                <a:cs typeface="B Karim" pitchFamily="2" charset="-78"/>
              </a:rPr>
              <a:t>تربيت نيروهايي که هم شناخت جامع و دقيقي از آموزه‌هاي اعتقادي دين اسلام و مکتب تشيع داشته باشند و هم از توانايی لازم براي ارايه آن به مخاطبين، به‌ويژه نسل جوان برخوردار باشند و همچنين آمادگی لازم برای پاسخگويی به شبهاتی که با عنوان فلسفه دين يا کلام جديد از سوی </a:t>
            </a:r>
            <a:r>
              <a:rPr lang="fa-IR" dirty="0" smtClean="0">
                <a:cs typeface="B Karim" pitchFamily="2" charset="-78"/>
              </a:rPr>
              <a:t>دگراندیشان عليه </a:t>
            </a:r>
            <a:r>
              <a:rPr lang="fa-IR" dirty="0">
                <a:cs typeface="B Karim" pitchFamily="2" charset="-78"/>
              </a:rPr>
              <a:t>دين مطرح می‌شوند، از ضرورياتي بود که مؤسسه را بر آن داشت تا در کنار گروه‌هاي علمي، گروه کلام و فلسفه دين را تشکيل دهد. </a:t>
            </a:r>
          </a:p>
          <a:p>
            <a:pPr algn="just"/>
            <a:r>
              <a:rPr lang="fa-IR" dirty="0">
                <a:cs typeface="B Karim" pitchFamily="2" charset="-78"/>
              </a:rPr>
              <a:t>گفتني است اين گروه تا پايان سال 1386در قالب گروه دين‌شناسي فعاليت </a:t>
            </a:r>
            <a:r>
              <a:rPr lang="fa-IR" dirty="0" smtClean="0">
                <a:cs typeface="B Karim" pitchFamily="2" charset="-78"/>
              </a:rPr>
              <a:t>مي‌کرده؛ </a:t>
            </a:r>
            <a:r>
              <a:rPr lang="fa-IR" dirty="0">
                <a:cs typeface="B Karim" pitchFamily="2" charset="-78"/>
              </a:rPr>
              <a:t>ولي با توجه به </a:t>
            </a:r>
            <a:r>
              <a:rPr lang="fa-IR" dirty="0" smtClean="0">
                <a:cs typeface="B Karim" pitchFamily="2" charset="-78"/>
              </a:rPr>
              <a:t>ضرورتها و نیازها ، </a:t>
            </a:r>
            <a:r>
              <a:rPr lang="fa-IR" dirty="0">
                <a:cs typeface="B Karim" pitchFamily="2" charset="-78"/>
              </a:rPr>
              <a:t>رشته‌ کلام و فلسفه دين از رشته اديان تفکيک شده و از ابتداي سال 1387 اين گروه با دو گرايش کلام اسلامي و فلسفه دين به فعاليت </a:t>
            </a:r>
            <a:r>
              <a:rPr lang="fa-IR" dirty="0" smtClean="0">
                <a:cs typeface="B Karim" pitchFamily="2" charset="-78"/>
              </a:rPr>
              <a:t>پرداخته است . </a:t>
            </a:r>
            <a:endParaRPr lang="fa-IR" dirty="0">
              <a:cs typeface="B Karim" pitchFamily="2" charset="-78"/>
            </a:endParaRPr>
          </a:p>
          <a:p>
            <a:pPr indent="0" algn="just">
              <a:buNone/>
            </a:pPr>
            <a:endParaRPr lang="fa-IR" dirty="0"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877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5">
              <a:buNone/>
            </a:pPr>
            <a:r>
              <a:rPr lang="fa-IR" sz="2000" dirty="0" smtClean="0">
                <a:cs typeface="B Karim" pitchFamily="2" charset="-78"/>
              </a:rPr>
              <a:t> آقای دکتر حسن یوسفیان</a:t>
            </a:r>
          </a:p>
          <a:p>
            <a:endParaRPr lang="fa-IR" dirty="0"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600" b="1" dirty="0">
                <a:solidFill>
                  <a:srgbClr val="04617B"/>
                </a:solidFill>
                <a:cs typeface="B Mitra" pitchFamily="2" charset="-78"/>
              </a:rPr>
              <a:t>پژوهش«آثار گروه»</a:t>
            </a:r>
            <a:endParaRPr lang="fa-IR" dirty="0"/>
          </a:p>
        </p:txBody>
      </p:sp>
      <p:pic>
        <p:nvPicPr>
          <p:cNvPr id="2050" name="Picture 2" descr="C:\Users\kalam1\Desktop\سایت\عکس\عکس کتب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23288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lam1\Desktop\سایت\عکس\عکس کتب\1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50" y="2574387"/>
            <a:ext cx="2443750" cy="184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lam1\Desktop\سایت\عکس\عکس کتب\1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55" y="4427806"/>
            <a:ext cx="2895600" cy="22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7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r>
              <a:rPr lang="fa-IR" sz="1800" dirty="0" smtClean="0">
                <a:cs typeface="B Mitra" pitchFamily="2" charset="-78"/>
              </a:rPr>
              <a:t>جناب حجت الاسلام والمسلمین دکتر محمد حسین فاریاب</a:t>
            </a:r>
          </a:p>
          <a:p>
            <a:endParaRPr lang="fa-IR" dirty="0"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آثار گروه</a:t>
            </a:r>
            <a:endParaRPr lang="fa-IR" dirty="0"/>
          </a:p>
        </p:txBody>
      </p:sp>
      <p:pic>
        <p:nvPicPr>
          <p:cNvPr id="3075" name="Picture 3" descr="C:\Users\kalam1\Desktop\سایت\عکس\عکس کتب\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1295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alam1\Desktop\سایت\عکس\عکس کتب\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31113"/>
            <a:ext cx="1447800" cy="192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نتیجه تصویری برای محمد حسین فاریا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5624"/>
            <a:ext cx="1524000" cy="198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31112"/>
            <a:ext cx="1504950" cy="206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98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2438400"/>
            <a:ext cx="6400800" cy="3048001"/>
          </a:xfrm>
        </p:spPr>
        <p:txBody>
          <a:bodyPr>
            <a:normAutofit/>
          </a:bodyPr>
          <a:lstStyle/>
          <a:p>
            <a:r>
              <a:rPr lang="fa-IR" sz="2400" dirty="0" smtClean="0">
                <a:cs typeface="B Mitra" pitchFamily="2" charset="-78"/>
              </a:rPr>
              <a:t>دکتر امیر خواص</a:t>
            </a:r>
            <a:endParaRPr lang="fa-IR" sz="2400" dirty="0"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آثار گروه</a:t>
            </a:r>
            <a:endParaRPr lang="fa-IR" dirty="0"/>
          </a:p>
        </p:txBody>
      </p:sp>
      <p:pic>
        <p:nvPicPr>
          <p:cNvPr id="1026" name="Picture 2" descr="C:\Users\kalam1\Desktop\سایت\عکس\عکس کتب\1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590800"/>
            <a:ext cx="23420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lam1\Desktop\سایت\عکس\عکس کتب\1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2743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lam1\Desktop\سایت\عکس\عکس کتب\1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450665"/>
            <a:ext cx="2344738" cy="204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lam1\Desktop\سایت\عکس\عکس کتب\1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50664"/>
            <a:ext cx="2743200" cy="20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12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7010400" cy="3048001"/>
          </a:xfrm>
        </p:spPr>
        <p:txBody>
          <a:bodyPr>
            <a:normAutofit/>
          </a:bodyPr>
          <a:lstStyle/>
          <a:p>
            <a:r>
              <a:rPr lang="fa-IR" sz="2400" dirty="0" smtClean="0">
                <a:cs typeface="B Mitra" pitchFamily="2" charset="-78"/>
              </a:rPr>
              <a:t>حجت الاسلام و المسلمین دکتر صفدر الهی راد</a:t>
            </a:r>
          </a:p>
          <a:p>
            <a:endParaRPr lang="fa-IR" dirty="0">
              <a:cs typeface="B Mitra" pitchFamily="2" charset="-78"/>
            </a:endParaRPr>
          </a:p>
          <a:p>
            <a:endParaRPr lang="fa-IR" dirty="0" smtClean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  <a:p>
            <a:endParaRPr lang="fa-IR" dirty="0" smtClean="0"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آثار گروه</a:t>
            </a:r>
            <a:endParaRPr lang="fa-IR" dirty="0"/>
          </a:p>
        </p:txBody>
      </p:sp>
      <p:pic>
        <p:nvPicPr>
          <p:cNvPr id="2050" name="Picture 2" descr="C:\Users\kalam1\Desktop\سایت\عکس\عکس کتب\1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124200"/>
            <a:ext cx="201343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7628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1905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3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Mitra" pitchFamily="2" charset="-78"/>
              </a:rPr>
              <a:t>جمعی از نویسندگان</a:t>
            </a:r>
          </a:p>
          <a:p>
            <a:endParaRPr lang="fa-IR" dirty="0"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آثار گروه</a:t>
            </a:r>
            <a:endParaRPr lang="fa-IR" dirty="0"/>
          </a:p>
        </p:txBody>
      </p:sp>
      <p:pic>
        <p:nvPicPr>
          <p:cNvPr id="4098" name="Picture 2" descr="C:\Users\kalam1\Desktop\سایت\عکس\عکس کتب\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790303"/>
            <a:ext cx="4114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lam1\Desktop\سایت\عکس\عکس کتب\1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74" y="3505200"/>
            <a:ext cx="4481512" cy="281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51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026856"/>
          </a:xfrm>
        </p:spPr>
        <p:txBody>
          <a:bodyPr/>
          <a:lstStyle/>
          <a:p>
            <a:pPr lvl="2"/>
            <a:endParaRPr lang="fa-IR" sz="2000" dirty="0" smtClean="0">
              <a:cs typeface="B Mitra" pitchFamily="2" charset="-78"/>
            </a:endParaRPr>
          </a:p>
          <a:p>
            <a:pPr lvl="2"/>
            <a:r>
              <a:rPr lang="fa-IR" sz="2000" dirty="0" smtClean="0">
                <a:cs typeface="B Mitra" pitchFamily="2" charset="-78"/>
              </a:rPr>
              <a:t>حجت الاسلام دکتر جواد گلی</a:t>
            </a:r>
          </a:p>
          <a:p>
            <a:endParaRPr lang="fa-IR" dirty="0">
              <a:cs typeface="B Mitra" pitchFamily="2" charset="-78"/>
            </a:endParaRPr>
          </a:p>
          <a:p>
            <a:endParaRPr lang="fa-IR" dirty="0" smtClean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  <a:p>
            <a:endParaRPr lang="fa-IR" dirty="0" smtClean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  <a:p>
            <a:pPr marL="0" indent="0">
              <a:buNone/>
            </a:pPr>
            <a:endParaRPr lang="fa-IR" dirty="0"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آثار گروه</a:t>
            </a:r>
            <a:endParaRPr lang="fa-IR" dirty="0"/>
          </a:p>
        </p:txBody>
      </p:sp>
      <p:pic>
        <p:nvPicPr>
          <p:cNvPr id="5122" name="Picture 2" descr="C:\Users\kalam1\Desktop\سایت\عکس\عکس کتب\1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2133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10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146289"/>
              </p:ext>
            </p:extLst>
          </p:nvPr>
        </p:nvGraphicFramePr>
        <p:xfrm>
          <a:off x="457200" y="1481138"/>
          <a:ext cx="8229600" cy="4445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9514"/>
                <a:gridCol w="3730282"/>
                <a:gridCol w="3699804"/>
              </a:tblGrid>
              <a:tr h="350837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ردیف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عنوان کتاب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مولف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پژوهشي در عصمت معصومان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حسن يوسفيان و احمدحسين شريفي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تساهل و تسامح اخلاقي، ديني و سياسي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محمود فتحعلي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تاريخ فلسفه اخلاق غرب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جمعي از مترجمان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فلسفه اخلاق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جمعي از مؤلفان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بصيرت اخلاقي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محمود فتحعلي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نياز به دين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حسن يوسفيان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پرسمان عصمت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حسن يوسفيان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زبان دين و قرآن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عقل و وحي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حسن يوسفيان و احمدحسين شريفي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واقع‌گرايي اخلاقي در نيمه دوم قرن بيستم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سيد علي‌اکبر حسيني قلعه‌بهمن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تعليم وتربيت ديني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400800" cy="762000"/>
          </a:xfrm>
        </p:spPr>
        <p:txBody>
          <a:bodyPr/>
          <a:lstStyle/>
          <a:p>
            <a:r>
              <a:rPr lang="fa-IR" b="1" dirty="0" smtClean="0">
                <a:solidFill>
                  <a:srgbClr val="04617B"/>
                </a:solidFill>
                <a:cs typeface="B Mitra" pitchFamily="2" charset="-78"/>
              </a:rPr>
              <a:t>سایر آثار </a:t>
            </a:r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گروه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6381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386418"/>
              </p:ext>
            </p:extLst>
          </p:nvPr>
        </p:nvGraphicFramePr>
        <p:xfrm>
          <a:off x="457199" y="1481138"/>
          <a:ext cx="8229601" cy="4505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9514"/>
                <a:gridCol w="4165212"/>
                <a:gridCol w="3264875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ردیف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عنوان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مولف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مباني انديشه اسلامي3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زير نظر محمود فتحعلي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مباني انديشه اسلامي4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زير نظر محمود فتحعلي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خردورزي و دين‌باوري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حسن يوسفيان و احمدحسين شريفي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فلسفه زبان ديني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دين‌گريزي چرا، دين‌گرايي چه سان؟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ايمان در سپهر اديان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جمعي از مؤلفان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نقد و بررسي نظريه‌هاي منشأ دين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امير خواص و سيدعلي‌اکبر حسيني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درسنامه انسان‌شناسي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محمود فتحعلي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مباحثي در باب کارآمدي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محمود فتحعلي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گزيده‌اي از پرسش‌ها و پاسخ‌ها در باب انديشه و نظام سياسي اسلام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محمود فتحعلي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فلسفه اخلاق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امير خواص و ديگران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400800" cy="838200"/>
          </a:xfrm>
        </p:spPr>
        <p:txBody>
          <a:bodyPr>
            <a:normAutofit/>
          </a:bodyPr>
          <a:lstStyle/>
          <a:p>
            <a:pPr algn="r"/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		سایر آثار گروه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61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fontAlgn="t">
              <a:spcBef>
                <a:spcPts val="0"/>
              </a:spcBef>
            </a:pPr>
            <a:endParaRPr lang="fa-IR" sz="2800" dirty="0">
              <a:latin typeface="Arial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سایر آثار گروه</a:t>
            </a:r>
            <a:endParaRPr lang="fa-I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285515"/>
              </p:ext>
            </p:extLst>
          </p:nvPr>
        </p:nvGraphicFramePr>
        <p:xfrm>
          <a:off x="609600" y="2133600"/>
          <a:ext cx="7924800" cy="4445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69498"/>
                <a:gridCol w="3758418"/>
                <a:gridCol w="319688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ردیف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عنوان</a:t>
                      </a:r>
                      <a:r>
                        <a:rPr lang="fa-IR" baseline="0" dirty="0" smtClean="0"/>
                        <a:t> کتاب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مولف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خداشناسي در قرآن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محمود فتحعلي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تاريخچه مکاتب تفسيري و هرمنوتيکي کتاب مقدس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3528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عقل و دين از  منظر روشنفکران ديني معاصر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 جعفري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باورهاي ديني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جمعي از مؤلفان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دين و دنياي مدرن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دين در نگاهي نوين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ساجدي و مهدي مشکي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آراي کلامي سيدبن طاووس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سيد لطف‌الله جلالي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جامعه گرایان ونقدلیبرالیسم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           محمود فتحعلی               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درآمدی بر مبانی اندیشه اسلامی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           محمود فتحعلی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مبانی ارزشی و سیاسی اسلام                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محمود فتحعلی          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فلسفه اخلاق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محمود فتحعلی         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93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665622"/>
              </p:ext>
            </p:extLst>
          </p:nvPr>
        </p:nvGraphicFramePr>
        <p:xfrm>
          <a:off x="457198" y="1481138"/>
          <a:ext cx="8229602" cy="4500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92946"/>
                <a:gridCol w="4493456"/>
                <a:gridCol w="2743200"/>
              </a:tblGrid>
              <a:tr h="274637">
                <a:tc>
                  <a:txBody>
                    <a:bodyPr/>
                    <a:lstStyle/>
                    <a:p>
                      <a:pPr algn="l" rtl="1"/>
                      <a:r>
                        <a:rPr lang="fa-IR" dirty="0" smtClean="0"/>
                        <a:t>ردیف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عنوان کتاب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مولف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انسان ، راه و راهنما شناسی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محمود فتحعلی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حدیث آرزومندی و الطاف خداوندی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(فلسفه نیایش)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محمدحسین مختاری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صفات جمال و جلال خدا در نهج البلاغه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محمدحسین مختاری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تفسیر ادعیه قرآنی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محمدحسین مختاری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فلسفه المناجاة و الدعاء(عربی)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محمدحسین مختاری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الامامه والقیادة فی الکتاب والسنه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محمدحسین مختاری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اصول فقه یا مبانی حقوق اسلامی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محمدحسین مختاری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امامت و رهبری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محمدحسین مختاری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نقد معنویت مدرن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 جعفری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چیستی وحی در فلسفه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 جعفری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ایمان در سپهر ادیان (گروهی)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 جعفری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6400800" cy="609600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04617B"/>
                </a:solidFill>
                <a:cs typeface="B Mitra" pitchFamily="2" charset="-78"/>
              </a:rPr>
              <a:t>سایر</a:t>
            </a:r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آثار گروه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507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000472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cs typeface="B Karim" pitchFamily="2" charset="-78"/>
              </a:rPr>
              <a:t>ضرورت واهداف رشته کلام وگرایشهای آن  </a:t>
            </a:r>
            <a:endParaRPr lang="fa-IR" b="1" dirty="0">
              <a:cs typeface="B Kari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sz="2600" dirty="0" smtClean="0">
                <a:cs typeface="B Karim" pitchFamily="2" charset="-78"/>
              </a:rPr>
              <a:t>استنباط و تبيين اعتقادات اسلامي و شيعي </a:t>
            </a:r>
          </a:p>
          <a:p>
            <a:r>
              <a:rPr lang="fa-IR" sz="2600" dirty="0" smtClean="0">
                <a:cs typeface="B Karim" pitchFamily="2" charset="-78"/>
              </a:rPr>
              <a:t>اثبات آموزه هاي اعتقادي بر اساس مباحث عقلي و نقلي </a:t>
            </a:r>
          </a:p>
          <a:p>
            <a:r>
              <a:rPr lang="fa-IR" sz="2600" dirty="0" smtClean="0">
                <a:cs typeface="B Karim" pitchFamily="2" charset="-78"/>
              </a:rPr>
              <a:t>دفاع از کيان فکري و اعتقادي در برابر شبهات روز </a:t>
            </a:r>
          </a:p>
          <a:p>
            <a:r>
              <a:rPr lang="fa-IR" sz="2600" dirty="0" smtClean="0">
                <a:cs typeface="B Karim" pitchFamily="2" charset="-78"/>
              </a:rPr>
              <a:t>تحقيق و پژوهش و توليد انديشه در ابعاد مختلف مباحث کلامي و فلسفه دینی</a:t>
            </a:r>
          </a:p>
          <a:p>
            <a:r>
              <a:rPr lang="fa-IR" sz="2600" dirty="0" smtClean="0">
                <a:cs typeface="B Karim" pitchFamily="2" charset="-78"/>
              </a:rPr>
              <a:t>تولید مبانی الهیاتی و معرفتی لازم برای علوم انسانی اسلامی </a:t>
            </a:r>
          </a:p>
          <a:p>
            <a:r>
              <a:rPr lang="fa-IR" sz="2600" dirty="0" smtClean="0">
                <a:cs typeface="B Karim" pitchFamily="2" charset="-78"/>
              </a:rPr>
              <a:t>تربیت محقق و مدرس در عرصه مباحث کلامی و اعتقادی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5654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712924"/>
              </p:ext>
            </p:extLst>
          </p:nvPr>
        </p:nvGraphicFramePr>
        <p:xfrm>
          <a:off x="457201" y="1481138"/>
          <a:ext cx="8229599" cy="4561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6304"/>
                <a:gridCol w="3379763"/>
                <a:gridCol w="3643532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ردیف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عنوان کتاب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مولف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کلام جدید (گروهی)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 جعفری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صحیفه عصمت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حسن یوسفیان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مبانی اندیشه اسلامی 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حسن یوسفیان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دوگانگی حقیقت از دیدگاه ابن رشد و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ابن رشدیان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حسن یوسفیان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انسان ، راه و راهنماشناسی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حسن یوسفیان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کلام جدید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حسن یوسفیان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باورهای دینی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حسن یوسفیان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خرقهء می آلود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حسن یوسفیان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مجموعه مقالات فلسفه اخلاق از دایرة المعارف فلسفه اخلاق بکر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امیر خواص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کلام جدید (گروهی)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 جعفری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باورهای دینی (گروهی)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امیر خواص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400800" cy="609600"/>
          </a:xfrm>
        </p:spPr>
        <p:txBody>
          <a:bodyPr>
            <a:normAutofit fontScale="90000"/>
          </a:bodyPr>
          <a:lstStyle/>
          <a:p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سایر آثار گروه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718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795239"/>
              </p:ext>
            </p:extLst>
          </p:nvPr>
        </p:nvGraphicFramePr>
        <p:xfrm>
          <a:off x="457200" y="1481138"/>
          <a:ext cx="8229600" cy="4820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57422"/>
                <a:gridCol w="3307080"/>
                <a:gridCol w="3865098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ردیف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عنوان کتاب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مولف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فلسفه اخلاق (گروهی)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امیر خواص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ایمان در سپهر ادیان (گروهی)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امیر خواص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تفکر نقدی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امیر خواص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نقد نظریه های منشاء دین 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امیر خواص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فلسفه های مضاف (گروهی)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فلسفه دین وکلام جدید (گروهی)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چالش یا سازش 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نقدی بر آراء دکتر سروش در خارج از کشور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زبان دین و قرآن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برگزیده کتاب سال حوزه ونمایشگاه بین المللی قرآن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جستارهایی در باب دین (گروهی)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دین و دنیای مدرن، عصر نیاز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فلسفه زبان دینی(مولف: دان استیور 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ترجمه و تحقیق: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تاریخچه مکاتب تفسیری و هرمنوتیکی کتاب مقدس(مولف:رابرت م. گرنت و دیوید تریسی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ترجمه ، نقد و تطبیق با قرآن :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6400800" cy="685800"/>
          </a:xfrm>
        </p:spPr>
        <p:txBody>
          <a:bodyPr/>
          <a:lstStyle/>
          <a:p>
            <a:r>
              <a:rPr lang="fa-IR" b="1" dirty="0" smtClean="0">
                <a:solidFill>
                  <a:srgbClr val="04617B"/>
                </a:solidFill>
                <a:cs typeface="B Mitra" pitchFamily="2" charset="-78"/>
              </a:rPr>
              <a:t>سایر</a:t>
            </a:r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آثار گروه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114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Karim" pitchFamily="2" charset="-78"/>
              </a:rPr>
              <a:t>اردوهای علمی </a:t>
            </a:r>
            <a:endParaRPr lang="en-US" dirty="0">
              <a:cs typeface="B Kari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581400"/>
          </a:xfrm>
        </p:spPr>
        <p:txBody>
          <a:bodyPr>
            <a:noAutofit/>
          </a:bodyPr>
          <a:lstStyle/>
          <a:p>
            <a:pPr algn="just"/>
            <a:r>
              <a:rPr lang="fa-IR" sz="2600" dirty="0" smtClean="0">
                <a:cs typeface="B Karim" pitchFamily="2" charset="-78"/>
              </a:rPr>
              <a:t>1. اردوهای داخل کشور : گروه تا کنون اردوهای متعدد علمی برای دانش پژوهان به شهرهای تهران، یزد، سنندج، اصفهان، همدان و مشهد داشته است. </a:t>
            </a:r>
          </a:p>
          <a:p>
            <a:pPr algn="just"/>
            <a:r>
              <a:rPr lang="fa-IR" sz="2600" dirty="0" smtClean="0">
                <a:cs typeface="B Karim" pitchFamily="2" charset="-78"/>
              </a:rPr>
              <a:t>2. اردوهای خارج از کشور: تا کنون اردوهایی برای دانش پژوهان و اساتید به کشورهای سوریه، لبنان، هندوستان، مالزی و ... انجام گرفته است . </a:t>
            </a:r>
            <a:endParaRPr lang="en-US" sz="2600" dirty="0"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58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Karim" pitchFamily="2" charset="-78"/>
              </a:rPr>
              <a:t>مشارکت و همکاری</a:t>
            </a:r>
            <a:endParaRPr lang="en-US" dirty="0">
              <a:cs typeface="B Kari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 smtClean="0">
                <a:cs typeface="B Karim" pitchFamily="2" charset="-78"/>
              </a:rPr>
              <a:t>گروه در راستای  مشارکت و همکاریهای علمی و هم افزایی نهادهای مرتبط، با مراکز ذیل ارتباط وثیق و برنامه‌های مشترک داشته است : </a:t>
            </a:r>
          </a:p>
          <a:p>
            <a:r>
              <a:rPr lang="fa-IR" dirty="0" smtClean="0">
                <a:cs typeface="B Karim" pitchFamily="2" charset="-78"/>
              </a:rPr>
              <a:t>1. قطب فلسفه دین کشوری</a:t>
            </a:r>
          </a:p>
          <a:p>
            <a:r>
              <a:rPr lang="fa-IR" dirty="0" smtClean="0">
                <a:cs typeface="B Karim" pitchFamily="2" charset="-78"/>
              </a:rPr>
              <a:t>2. مجمع عالی حکمت </a:t>
            </a:r>
          </a:p>
          <a:p>
            <a:r>
              <a:rPr lang="fa-IR" dirty="0" smtClean="0">
                <a:cs typeface="B Karim" pitchFamily="2" charset="-78"/>
              </a:rPr>
              <a:t>3. انجمن علمی کلام اسلامی حوزه </a:t>
            </a:r>
          </a:p>
          <a:p>
            <a:r>
              <a:rPr lang="fa-IR" dirty="0" smtClean="0">
                <a:cs typeface="B Karim" pitchFamily="2" charset="-78"/>
              </a:rPr>
              <a:t>4. جامعه المصطفی </a:t>
            </a:r>
          </a:p>
          <a:p>
            <a:r>
              <a:rPr lang="fa-IR" dirty="0" smtClean="0">
                <a:cs typeface="B Karim" pitchFamily="2" charset="-78"/>
              </a:rPr>
              <a:t>5. همایش بین المللی تکفیر </a:t>
            </a:r>
            <a:endParaRPr lang="en-US" dirty="0"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01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Karim" pitchFamily="2" charset="-78"/>
              </a:rPr>
              <a:t>سایت و شبکه اجتماعی </a:t>
            </a:r>
            <a:endParaRPr lang="en-US" dirty="0">
              <a:cs typeface="B Kari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429000"/>
          </a:xfrm>
        </p:spPr>
        <p:txBody>
          <a:bodyPr>
            <a:noAutofit/>
          </a:bodyPr>
          <a:lstStyle/>
          <a:p>
            <a:pPr algn="just"/>
            <a:r>
              <a:rPr lang="fa-IR" sz="2300" dirty="0" smtClean="0">
                <a:cs typeface="B Karim" pitchFamily="2" charset="-78"/>
              </a:rPr>
              <a:t>گروه برای ارتباط و تعامل بیشتر در فضای مجازی اقدام به تأسیس سایتی  به آدرس ذیل کرده است :</a:t>
            </a:r>
          </a:p>
          <a:p>
            <a:pPr algn="just"/>
            <a:r>
              <a:rPr lang="fa-IR" sz="2300" dirty="0" smtClean="0">
                <a:cs typeface="B Karim" pitchFamily="2" charset="-78"/>
              </a:rPr>
              <a:t> </a:t>
            </a:r>
            <a:r>
              <a:rPr lang="en-US" sz="2300" dirty="0">
                <a:cs typeface="B Karim" pitchFamily="2" charset="-78"/>
                <a:hlinkClick r:id="rId2"/>
              </a:rPr>
              <a:t>http://kalam.iki.ac.ir</a:t>
            </a:r>
            <a:r>
              <a:rPr lang="en-US" sz="2300" dirty="0" smtClean="0">
                <a:cs typeface="B Karim" pitchFamily="2" charset="-78"/>
                <a:hlinkClick r:id="rId2"/>
              </a:rPr>
              <a:t>/</a:t>
            </a:r>
            <a:endParaRPr lang="fa-IR" sz="2300" dirty="0" smtClean="0">
              <a:cs typeface="B Karim" pitchFamily="2" charset="-78"/>
            </a:endParaRPr>
          </a:p>
          <a:p>
            <a:pPr algn="just"/>
            <a:r>
              <a:rPr lang="fa-IR" sz="2300" dirty="0">
                <a:cs typeface="B Karim" pitchFamily="2" charset="-78"/>
              </a:rPr>
              <a:t> </a:t>
            </a:r>
            <a:r>
              <a:rPr lang="fa-IR" sz="2300" dirty="0" smtClean="0">
                <a:cs typeface="B Karim" pitchFamily="2" charset="-78"/>
              </a:rPr>
              <a:t>همچنین برای دسترسی بهتر و بیشتر دانش پژوهان به اخبار گروه و نیز برخی نیازمندیهای علمی  مانند کتاب‌ها و مقالات دیجیتال ، گروه اقدام به تاسیس کانال در ایتا ( کانال گروه کلام و فلسفه دین موسسه امام خمینی) نموده است . </a:t>
            </a:r>
            <a:endParaRPr lang="en-US" sz="2300" dirty="0"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59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3390" indent="-226695"/>
            <a:r>
              <a:rPr lang="fa-IR" sz="2800" dirty="0" smtClean="0">
                <a:latin typeface="Calibri"/>
                <a:ea typeface="Calibri"/>
                <a:cs typeface="B Mitra"/>
              </a:rPr>
              <a:t> </a:t>
            </a:r>
            <a:r>
              <a:rPr lang="fa-IR" sz="2800" dirty="0">
                <a:latin typeface="Calibri"/>
                <a:ea typeface="Calibri"/>
                <a:cs typeface="B Mitra"/>
              </a:rPr>
              <a:t>مدیر گروه : </a:t>
            </a:r>
            <a:r>
              <a:rPr lang="fa-IR" sz="2800" dirty="0" smtClean="0">
                <a:latin typeface="Calibri"/>
                <a:ea typeface="Calibri"/>
                <a:cs typeface="B Mitra"/>
              </a:rPr>
              <a:t>دکتر حسن یوسفیان</a:t>
            </a:r>
            <a:endParaRPr lang="en-US" sz="2800" dirty="0">
              <a:latin typeface="Calibri"/>
              <a:ea typeface="Calibri"/>
              <a:cs typeface="B Mitra"/>
            </a:endParaRPr>
          </a:p>
          <a:p>
            <a:pPr marL="453390" indent="-226695"/>
            <a:r>
              <a:rPr lang="fa-IR" sz="2800" dirty="0" smtClean="0">
                <a:latin typeface="Calibri"/>
                <a:ea typeface="Calibri"/>
                <a:cs typeface="B Mitra"/>
              </a:rPr>
              <a:t> دبیر آموزش و پژوهش</a:t>
            </a:r>
            <a:r>
              <a:rPr lang="fa-IR" sz="2800" dirty="0">
                <a:latin typeface="Calibri"/>
                <a:ea typeface="Calibri"/>
                <a:cs typeface="B Mitra"/>
              </a:rPr>
              <a:t>: حجت الاسلام دکتر </a:t>
            </a:r>
            <a:r>
              <a:rPr lang="fa-IR" sz="2800" dirty="0" smtClean="0">
                <a:latin typeface="Calibri"/>
                <a:ea typeface="Calibri"/>
                <a:cs typeface="B Mitra"/>
              </a:rPr>
              <a:t>جواد گلی</a:t>
            </a:r>
            <a:endParaRPr lang="fa-IR" dirty="0"/>
          </a:p>
        </p:txBody>
      </p:sp>
      <p:sp>
        <p:nvSpPr>
          <p:cNvPr id="5" name="Oval 4"/>
          <p:cNvSpPr/>
          <p:nvPr/>
        </p:nvSpPr>
        <p:spPr>
          <a:xfrm>
            <a:off x="3059832" y="685800"/>
            <a:ext cx="309243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Lotus" pitchFamily="2" charset="-78"/>
              </a:rPr>
              <a:t>ساختار گروه</a:t>
            </a:r>
            <a:endParaRPr lang="fa-IR" sz="2400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571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453390" indent="-226695"/>
            <a:r>
              <a:rPr lang="fa-IR" sz="2800" dirty="0">
                <a:latin typeface="Calibri"/>
                <a:ea typeface="Calibri"/>
                <a:cs typeface="B Mitra"/>
              </a:rPr>
              <a:t>حجت الاسلام دکتر ابوالفضل ساجدی </a:t>
            </a:r>
            <a:endParaRPr lang="fa-IR" sz="2800" dirty="0" smtClean="0">
              <a:latin typeface="Calibri"/>
              <a:ea typeface="Calibri"/>
              <a:cs typeface="B Mitra"/>
            </a:endParaRPr>
          </a:p>
          <a:p>
            <a:pPr marL="453390" indent="-226695"/>
            <a:r>
              <a:rPr lang="fa-IR" sz="2800" dirty="0" smtClean="0">
                <a:latin typeface="Calibri"/>
                <a:ea typeface="Calibri"/>
                <a:cs typeface="B Mitra"/>
              </a:rPr>
              <a:t>حجت الاسلام استاد محمود فتحعلی</a:t>
            </a:r>
          </a:p>
          <a:p>
            <a:pPr marL="453390" indent="-226695"/>
            <a:r>
              <a:rPr lang="fa-IR" sz="2800" dirty="0" smtClean="0">
                <a:latin typeface="Calibri"/>
                <a:ea typeface="Calibri"/>
                <a:cs typeface="B Mitra"/>
              </a:rPr>
              <a:t>حجت الاسلام دکتر محمد جعفری</a:t>
            </a:r>
            <a:endParaRPr lang="en-US" sz="2800" dirty="0">
              <a:latin typeface="Calibri"/>
              <a:ea typeface="Calibri"/>
              <a:cs typeface="B Mitra"/>
            </a:endParaRPr>
          </a:p>
          <a:p>
            <a:pPr marL="453390" indent="-226695"/>
            <a:r>
              <a:rPr lang="fa-IR" sz="2800" dirty="0" smtClean="0">
                <a:latin typeface="Calibri"/>
                <a:ea typeface="Calibri"/>
                <a:cs typeface="B Mitra"/>
              </a:rPr>
              <a:t>دکتر یوسف دانشور  </a:t>
            </a:r>
          </a:p>
          <a:p>
            <a:pPr marL="453390" indent="-226695"/>
            <a:r>
              <a:rPr lang="fa-IR" sz="2800" dirty="0" smtClean="0">
                <a:latin typeface="Calibri"/>
                <a:ea typeface="Calibri"/>
                <a:cs typeface="B Mitra"/>
              </a:rPr>
              <a:t>دکتر امیر خواص</a:t>
            </a:r>
          </a:p>
          <a:p>
            <a:pPr marL="453390" indent="-226695"/>
            <a:r>
              <a:rPr lang="fa-IR" sz="2800" dirty="0">
                <a:latin typeface="Calibri"/>
                <a:ea typeface="Calibri"/>
                <a:cs typeface="B Mitra"/>
              </a:rPr>
              <a:t>حجت الاسلام دکتر محمد مطهری </a:t>
            </a:r>
          </a:p>
          <a:p>
            <a:pPr marL="453390" indent="-226695"/>
            <a:r>
              <a:rPr lang="fa-IR" sz="2800" dirty="0" smtClean="0">
                <a:latin typeface="Calibri"/>
                <a:ea typeface="Calibri"/>
                <a:cs typeface="B Mitra"/>
              </a:rPr>
              <a:t>حجت </a:t>
            </a:r>
            <a:r>
              <a:rPr lang="fa-IR" sz="2800" dirty="0">
                <a:latin typeface="Calibri"/>
                <a:ea typeface="Calibri"/>
                <a:cs typeface="B Mitra"/>
              </a:rPr>
              <a:t>الاسلام دکتر </a:t>
            </a:r>
            <a:r>
              <a:rPr lang="fa-IR" sz="2800" dirty="0" smtClean="0">
                <a:latin typeface="Calibri"/>
                <a:ea typeface="Calibri"/>
                <a:cs typeface="B Mitra"/>
              </a:rPr>
              <a:t>محمد حسین فاریاب</a:t>
            </a:r>
          </a:p>
          <a:p>
            <a:pPr marL="453390" indent="-226695"/>
            <a:r>
              <a:rPr lang="fa-IR" sz="2800" dirty="0" smtClean="0">
                <a:latin typeface="Calibri"/>
                <a:ea typeface="Calibri"/>
                <a:cs typeface="B Mitra"/>
              </a:rPr>
              <a:t>حجت الاسلام دکتر صفدر الهی راد  </a:t>
            </a:r>
            <a:endParaRPr lang="en-US" sz="2800" dirty="0">
              <a:latin typeface="Calibri"/>
              <a:ea typeface="Calibri"/>
              <a:cs typeface="B Mitra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5" name="Oval 4"/>
          <p:cNvSpPr/>
          <p:nvPr/>
        </p:nvSpPr>
        <p:spPr>
          <a:xfrm>
            <a:off x="3059832" y="697527"/>
            <a:ext cx="309243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Lotus" pitchFamily="2" charset="-78"/>
              </a:rPr>
              <a:t>سایر اعضای هیأت علمی </a:t>
            </a:r>
            <a:endParaRPr lang="fa-IR" sz="2400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242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a-IR" sz="6000" b="1" dirty="0" smtClean="0">
                <a:cs typeface="B Karim" pitchFamily="2" charset="-78"/>
              </a:rPr>
              <a:t>آموزش گروه </a:t>
            </a:r>
            <a:endParaRPr lang="fa-IR" sz="6000" b="1" dirty="0">
              <a:cs typeface="B Karim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365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576064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cs typeface="B Karim" pitchFamily="2" charset="-78"/>
              </a:rPr>
              <a:t/>
            </a:r>
            <a:br>
              <a:rPr lang="fa-IR" b="1" dirty="0" smtClean="0">
                <a:cs typeface="B Karim" pitchFamily="2" charset="-78"/>
              </a:rPr>
            </a:br>
            <a:r>
              <a:rPr lang="fa-IR" b="1" dirty="0">
                <a:cs typeface="B Karim" pitchFamily="2" charset="-78"/>
              </a:rPr>
              <a:t/>
            </a:r>
            <a:br>
              <a:rPr lang="fa-IR" b="1" dirty="0">
                <a:cs typeface="B Karim" pitchFamily="2" charset="-78"/>
              </a:rPr>
            </a:br>
            <a:r>
              <a:rPr lang="fa-IR" b="1" dirty="0" smtClean="0">
                <a:cs typeface="B Karim" pitchFamily="2" charset="-78"/>
              </a:rPr>
              <a:t/>
            </a:r>
            <a:br>
              <a:rPr lang="fa-IR" b="1" dirty="0" smtClean="0">
                <a:cs typeface="B Karim" pitchFamily="2" charset="-78"/>
              </a:rPr>
            </a:br>
            <a:r>
              <a:rPr lang="fa-IR" b="1" dirty="0">
                <a:cs typeface="B Karim" pitchFamily="2" charset="-78"/>
              </a:rPr>
              <a:t/>
            </a:r>
            <a:br>
              <a:rPr lang="fa-IR" b="1" dirty="0">
                <a:cs typeface="B Karim" pitchFamily="2" charset="-78"/>
              </a:rPr>
            </a:br>
            <a:r>
              <a:rPr lang="fa-IR" b="1" dirty="0" smtClean="0">
                <a:cs typeface="B Karim" pitchFamily="2" charset="-78"/>
              </a:rPr>
              <a:t/>
            </a:r>
            <a:br>
              <a:rPr lang="fa-IR" b="1" dirty="0" smtClean="0">
                <a:cs typeface="B Karim" pitchFamily="2" charset="-78"/>
              </a:rPr>
            </a:br>
            <a:r>
              <a:rPr lang="fa-IR" b="1" dirty="0">
                <a:cs typeface="B Karim" pitchFamily="2" charset="-78"/>
              </a:rPr>
              <a:t/>
            </a:r>
            <a:br>
              <a:rPr lang="fa-IR" b="1" dirty="0">
                <a:cs typeface="B Karim" pitchFamily="2" charset="-78"/>
              </a:rPr>
            </a:br>
            <a:r>
              <a:rPr lang="fa-IR" b="1" dirty="0" smtClean="0">
                <a:cs typeface="B Karim" pitchFamily="2" charset="-78"/>
              </a:rPr>
              <a:t/>
            </a:r>
            <a:br>
              <a:rPr lang="fa-IR" b="1" dirty="0" smtClean="0">
                <a:cs typeface="B Karim" pitchFamily="2" charset="-78"/>
              </a:rPr>
            </a:br>
            <a:r>
              <a:rPr lang="fa-IR" b="1" dirty="0">
                <a:cs typeface="B Karim" pitchFamily="2" charset="-78"/>
              </a:rPr>
              <a:t/>
            </a:r>
            <a:br>
              <a:rPr lang="fa-IR" b="1" dirty="0">
                <a:cs typeface="B Karim" pitchFamily="2" charset="-78"/>
              </a:rPr>
            </a:br>
            <a:r>
              <a:rPr lang="fa-IR" b="1" dirty="0" smtClean="0">
                <a:cs typeface="B Karim" pitchFamily="2" charset="-78"/>
              </a:rPr>
              <a:t/>
            </a:r>
            <a:br>
              <a:rPr lang="fa-IR" b="1" dirty="0" smtClean="0">
                <a:cs typeface="B Karim" pitchFamily="2" charset="-78"/>
              </a:rPr>
            </a:br>
            <a:r>
              <a:rPr lang="fa-IR" b="1" dirty="0" smtClean="0">
                <a:cs typeface="B Karim" pitchFamily="2" charset="-78"/>
              </a:rPr>
              <a:t/>
            </a:r>
            <a:br>
              <a:rPr lang="fa-IR" b="1" dirty="0" smtClean="0">
                <a:cs typeface="B Karim" pitchFamily="2" charset="-78"/>
              </a:rPr>
            </a:br>
            <a:r>
              <a:rPr lang="fa-IR" b="1" dirty="0">
                <a:cs typeface="B Karim" pitchFamily="2" charset="-78"/>
              </a:rPr>
              <a:t/>
            </a:r>
            <a:br>
              <a:rPr lang="fa-IR" b="1" dirty="0">
                <a:cs typeface="B Karim" pitchFamily="2" charset="-78"/>
              </a:rPr>
            </a:br>
            <a:r>
              <a:rPr lang="fa-IR" b="1" dirty="0" smtClean="0">
                <a:cs typeface="B Karim" pitchFamily="2" charset="-78"/>
              </a:rPr>
              <a:t/>
            </a:r>
            <a:br>
              <a:rPr lang="fa-IR" b="1" dirty="0" smtClean="0">
                <a:cs typeface="B Karim" pitchFamily="2" charset="-78"/>
              </a:rPr>
            </a:br>
            <a:r>
              <a:rPr lang="fa-IR" b="1" dirty="0">
                <a:cs typeface="B Karim" pitchFamily="2" charset="-78"/>
              </a:rPr>
              <a:t/>
            </a:r>
            <a:br>
              <a:rPr lang="fa-IR" b="1" dirty="0">
                <a:cs typeface="B Karim" pitchFamily="2" charset="-78"/>
              </a:rPr>
            </a:br>
            <a:r>
              <a:rPr lang="fa-IR" b="1" dirty="0" smtClean="0">
                <a:cs typeface="B Karim" pitchFamily="2" charset="-78"/>
              </a:rPr>
              <a:t/>
            </a:r>
            <a:br>
              <a:rPr lang="fa-IR" b="1" dirty="0" smtClean="0">
                <a:cs typeface="B Karim" pitchFamily="2" charset="-78"/>
              </a:rPr>
            </a:br>
            <a:r>
              <a:rPr lang="fa-IR" b="1" dirty="0" smtClean="0">
                <a:cs typeface="B Karim" pitchFamily="2" charset="-78"/>
              </a:rPr>
              <a:t/>
            </a:r>
            <a:br>
              <a:rPr lang="fa-IR" b="1" dirty="0" smtClean="0">
                <a:cs typeface="B Karim" pitchFamily="2" charset="-78"/>
              </a:rPr>
            </a:br>
            <a:r>
              <a:rPr lang="fa-IR" b="1" dirty="0" smtClean="0">
                <a:cs typeface="B Karim" pitchFamily="2" charset="-78"/>
              </a:rPr>
              <a:t/>
            </a:r>
            <a:br>
              <a:rPr lang="fa-IR" b="1" dirty="0" smtClean="0">
                <a:cs typeface="B Karim" pitchFamily="2" charset="-78"/>
              </a:rPr>
            </a:br>
            <a:r>
              <a:rPr lang="fa-IR" b="1" dirty="0" smtClean="0">
                <a:cs typeface="B Karim" pitchFamily="2" charset="-78"/>
              </a:rPr>
              <a:t>مباحث و موضوعات دوره های آموزشی </a:t>
            </a:r>
            <a:endParaRPr lang="fa-IR" b="1" dirty="0">
              <a:cs typeface="B Kari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84784"/>
            <a:ext cx="6400800" cy="4176464"/>
          </a:xfrm>
        </p:spPr>
        <p:txBody>
          <a:bodyPr>
            <a:noAutofit/>
          </a:bodyPr>
          <a:lstStyle/>
          <a:p>
            <a:pPr algn="just"/>
            <a:r>
              <a:rPr lang="fa-IR" sz="1700" dirty="0" smtClean="0">
                <a:cs typeface="B Karim" pitchFamily="2" charset="-78"/>
              </a:rPr>
              <a:t>مباحث سنتی کلامي(از خداشناسی، نبوت، امامت و معاد) </a:t>
            </a:r>
          </a:p>
          <a:p>
            <a:pPr algn="just"/>
            <a:r>
              <a:rPr lang="fa-IR" sz="1700" dirty="0" smtClean="0">
                <a:cs typeface="B Karim" pitchFamily="2" charset="-78"/>
              </a:rPr>
              <a:t>مباحث کلام جديد (مباحث و شبهات جدید در زمینه علم ودين / عقل و دين / مساله شر / دين و آزادي / سکولاريسم / پلوراليسم / اومانیسم/ قرائتهاي مختلف از دين و هرمنوتيک / فیزیکالیسم و جاودانگی/ و ... )</a:t>
            </a:r>
          </a:p>
          <a:p>
            <a:pPr algn="just"/>
            <a:r>
              <a:rPr lang="fa-IR" sz="1700" dirty="0" smtClean="0">
                <a:cs typeface="B Karim" pitchFamily="2" charset="-78"/>
              </a:rPr>
              <a:t>مبانی عرفان</a:t>
            </a:r>
          </a:p>
          <a:p>
            <a:pPr algn="just"/>
            <a:r>
              <a:rPr lang="fa-IR" sz="1700" dirty="0" smtClean="0">
                <a:cs typeface="B Karim" pitchFamily="2" charset="-78"/>
              </a:rPr>
              <a:t>آشنایی با وهابیت و بهائیت</a:t>
            </a:r>
          </a:p>
          <a:p>
            <a:pPr algn="just"/>
            <a:r>
              <a:rPr lang="fa-IR" sz="1700" dirty="0" smtClean="0">
                <a:cs typeface="B Karim" pitchFamily="2" charset="-78"/>
              </a:rPr>
              <a:t>آشنایی با اديان ابراهيمي و ادیان شرقي</a:t>
            </a:r>
          </a:p>
          <a:p>
            <a:pPr algn="just"/>
            <a:r>
              <a:rPr lang="fa-IR" sz="1700" dirty="0" smtClean="0">
                <a:cs typeface="B Karim" pitchFamily="2" charset="-78"/>
              </a:rPr>
              <a:t>زبان تخصصی انگلیسی و عربی</a:t>
            </a:r>
          </a:p>
          <a:p>
            <a:pPr algn="just"/>
            <a:r>
              <a:rPr lang="fa-IR" sz="1700" dirty="0" smtClean="0">
                <a:cs typeface="B Karim" pitchFamily="2" charset="-78"/>
              </a:rPr>
              <a:t>معرفت شناسی دینی؛ تفکر نقدی؛ منطق جدید</a:t>
            </a:r>
          </a:p>
          <a:p>
            <a:pPr algn="just"/>
            <a:r>
              <a:rPr lang="fa-IR" sz="1700" dirty="0" smtClean="0">
                <a:cs typeface="B Karim" pitchFamily="2" charset="-78"/>
              </a:rPr>
              <a:t>تاریخ فلسفه اسلامی و تاریخ فلسفه غرب</a:t>
            </a:r>
            <a:endParaRPr lang="fa-IR" sz="1700" dirty="0"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106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cs typeface="B Karim" pitchFamily="2" charset="-78"/>
              </a:rPr>
              <a:t>دوره </a:t>
            </a:r>
            <a:r>
              <a:rPr lang="fa-IR" b="1" dirty="0" smtClean="0">
                <a:cs typeface="B Karim" pitchFamily="2" charset="-78"/>
              </a:rPr>
              <a:t>هاي درسي موجود </a:t>
            </a:r>
            <a:endParaRPr lang="fa-IR" b="1" dirty="0">
              <a:cs typeface="B Kari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dirty="0" smtClean="0">
                <a:cs typeface="B Karim" pitchFamily="2" charset="-78"/>
              </a:rPr>
              <a:t>دوره کارشناسی: رشته معارف اسلامی و کلام </a:t>
            </a:r>
          </a:p>
          <a:p>
            <a:r>
              <a:rPr lang="fa-IR" sz="2400" dirty="0" smtClean="0">
                <a:cs typeface="B Karim" pitchFamily="2" charset="-78"/>
              </a:rPr>
              <a:t>دوره ارشد و دکترا :</a:t>
            </a:r>
          </a:p>
          <a:p>
            <a:r>
              <a:rPr lang="fa-IR" sz="2400" dirty="0" smtClean="0">
                <a:cs typeface="B Karim" pitchFamily="2" charset="-78"/>
              </a:rPr>
              <a:t>رشته کلام اسلامي </a:t>
            </a:r>
          </a:p>
          <a:p>
            <a:r>
              <a:rPr lang="fa-IR" sz="2400" dirty="0" smtClean="0">
                <a:cs typeface="B Karim" pitchFamily="2" charset="-78"/>
              </a:rPr>
              <a:t>رشته فلسفه دين </a:t>
            </a:r>
          </a:p>
          <a:p>
            <a:pPr indent="0">
              <a:buNone/>
            </a:pPr>
            <a:endParaRPr lang="fa-IR" sz="2400" dirty="0"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58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0"/>
            <a:ext cx="8229600" cy="1981200"/>
          </a:xfrm>
        </p:spPr>
        <p:txBody>
          <a:bodyPr>
            <a:normAutofit/>
          </a:bodyPr>
          <a:lstStyle/>
          <a:p>
            <a:pPr algn="ctr"/>
            <a:r>
              <a:rPr lang="fa-IR" sz="7200" b="1" dirty="0" smtClean="0">
                <a:solidFill>
                  <a:srgbClr val="04617B"/>
                </a:solidFill>
                <a:cs typeface="B Karim" pitchFamily="2" charset="-78"/>
              </a:rPr>
              <a:t>پژوهش گروه </a:t>
            </a:r>
            <a:endParaRPr lang="fa-IR" sz="7200" b="1" dirty="0"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369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415</TotalTime>
  <Words>1676</Words>
  <Application>Microsoft Office PowerPoint</Application>
  <PresentationFormat>On-screen Show (4:3)</PresentationFormat>
  <Paragraphs>454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Couture</vt:lpstr>
      <vt:lpstr>بسم الله الرحمن الرحيم </vt:lpstr>
      <vt:lpstr>ضرورت و خاستگاه گروه   </vt:lpstr>
      <vt:lpstr>ضرورت واهداف رشته کلام وگرایشهای آن  </vt:lpstr>
      <vt:lpstr>PowerPoint Presentation</vt:lpstr>
      <vt:lpstr>PowerPoint Presentation</vt:lpstr>
      <vt:lpstr>PowerPoint Presentation</vt:lpstr>
      <vt:lpstr>                مباحث و موضوعات دوره های آموزشی </vt:lpstr>
      <vt:lpstr>دوره هاي درسي موجود </vt:lpstr>
      <vt:lpstr>پژوهش گروه </vt:lpstr>
      <vt:lpstr>      عنوان گروه های کارورزی</vt:lpstr>
      <vt:lpstr>کارگروه‌های پژوهشی</vt:lpstr>
      <vt:lpstr>نشریات گروه  </vt:lpstr>
      <vt:lpstr>نشریات گروه  </vt:lpstr>
      <vt:lpstr> پاره ای از نشست های علمی </vt:lpstr>
      <vt:lpstr> پاره ای ازنشست های علمی </vt:lpstr>
      <vt:lpstr>همايش ها</vt:lpstr>
      <vt:lpstr>آثار گروه</vt:lpstr>
      <vt:lpstr> آثار گروه</vt:lpstr>
      <vt:lpstr>آثار گروه</vt:lpstr>
      <vt:lpstr>پژوهش«آثار گروه»</vt:lpstr>
      <vt:lpstr>آثار گروه</vt:lpstr>
      <vt:lpstr>آثار گروه</vt:lpstr>
      <vt:lpstr>آثار گروه</vt:lpstr>
      <vt:lpstr>آثار گروه</vt:lpstr>
      <vt:lpstr>آثار گروه</vt:lpstr>
      <vt:lpstr>سایر آثار گروه</vt:lpstr>
      <vt:lpstr>  سایر آثار گروه</vt:lpstr>
      <vt:lpstr>سایر آثار گروه</vt:lpstr>
      <vt:lpstr>سایرآثار گروه</vt:lpstr>
      <vt:lpstr>سایر آثار گروه</vt:lpstr>
      <vt:lpstr>سایرآثار گروه</vt:lpstr>
      <vt:lpstr>اردوهای علمی </vt:lpstr>
      <vt:lpstr>مشارکت و همکاری</vt:lpstr>
      <vt:lpstr>سایت و شبکه اجتماعی </vt:lpstr>
    </vt:vector>
  </TitlesOfParts>
  <Company>sazgar.com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maaref</dc:creator>
  <cp:lastModifiedBy>kalam1</cp:lastModifiedBy>
  <cp:revision>78</cp:revision>
  <dcterms:created xsi:type="dcterms:W3CDTF">2016-04-27T08:53:57Z</dcterms:created>
  <dcterms:modified xsi:type="dcterms:W3CDTF">2020-09-14T20:30:33Z</dcterms:modified>
</cp:coreProperties>
</file>